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Default Extension="emf" ContentType="image/x-emf"/>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20" r:id="rId2"/>
    <p:sldMasterId id="2147483729" r:id="rId3"/>
  </p:sldMasterIdLst>
  <p:notesMasterIdLst>
    <p:notesMasterId r:id="rId45"/>
  </p:notesMasterIdLst>
  <p:sldIdLst>
    <p:sldId id="275" r:id="rId4"/>
    <p:sldId id="437" r:id="rId5"/>
    <p:sldId id="438" r:id="rId6"/>
    <p:sldId id="411" r:id="rId7"/>
    <p:sldId id="439" r:id="rId8"/>
    <p:sldId id="480" r:id="rId9"/>
    <p:sldId id="442" r:id="rId10"/>
    <p:sldId id="441" r:id="rId11"/>
    <p:sldId id="443" r:id="rId12"/>
    <p:sldId id="468" r:id="rId13"/>
    <p:sldId id="444" r:id="rId14"/>
    <p:sldId id="466" r:id="rId15"/>
    <p:sldId id="463" r:id="rId16"/>
    <p:sldId id="467" r:id="rId17"/>
    <p:sldId id="461" r:id="rId18"/>
    <p:sldId id="469" r:id="rId19"/>
    <p:sldId id="470" r:id="rId20"/>
    <p:sldId id="454" r:id="rId21"/>
    <p:sldId id="486" r:id="rId22"/>
    <p:sldId id="484" r:id="rId23"/>
    <p:sldId id="485" r:id="rId24"/>
    <p:sldId id="473" r:id="rId25"/>
    <p:sldId id="455" r:id="rId26"/>
    <p:sldId id="488" r:id="rId27"/>
    <p:sldId id="489" r:id="rId28"/>
    <p:sldId id="490" r:id="rId29"/>
    <p:sldId id="492" r:id="rId30"/>
    <p:sldId id="474" r:id="rId31"/>
    <p:sldId id="483" r:id="rId32"/>
    <p:sldId id="453" r:id="rId33"/>
    <p:sldId id="446" r:id="rId34"/>
    <p:sldId id="450" r:id="rId35"/>
    <p:sldId id="451" r:id="rId36"/>
    <p:sldId id="475" r:id="rId37"/>
    <p:sldId id="456" r:id="rId38"/>
    <p:sldId id="457" r:id="rId39"/>
    <p:sldId id="458" r:id="rId40"/>
    <p:sldId id="494" r:id="rId41"/>
    <p:sldId id="476" r:id="rId42"/>
    <p:sldId id="477" r:id="rId43"/>
    <p:sldId id="409" r:id="rId44"/>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1F471F"/>
    <a:srgbClr val="443347"/>
    <a:srgbClr val="46304A"/>
    <a:srgbClr val="264026"/>
    <a:srgbClr val="6B572F"/>
    <a:srgbClr val="8E793E"/>
    <a:srgbClr val="2A3C2A"/>
    <a:srgbClr val="1A4C1A"/>
    <a:srgbClr val="2649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0988" autoAdjust="0"/>
  </p:normalViewPr>
  <p:slideViewPr>
    <p:cSldViewPr>
      <p:cViewPr>
        <p:scale>
          <a:sx n="70" d="100"/>
          <a:sy n="70" d="100"/>
        </p:scale>
        <p:origin x="-18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CB382B6-8BD2-467F-AA53-B4D405CC8896}" type="datetimeFigureOut">
              <a:rPr lang="bg-BG"/>
              <a:pPr>
                <a:defRPr/>
              </a:pPr>
              <a:t>30.5.2012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ADDBDE-B1B7-4D15-9AE0-51FFA4A85B27}" type="slidenum">
              <a:rPr lang="bg-BG"/>
              <a:pPr>
                <a:defRPr/>
              </a:pPr>
              <a:t>‹#›</a:t>
            </a:fld>
            <a:endParaRPr lang="bg-BG"/>
          </a:p>
        </p:txBody>
      </p:sp>
    </p:spTree>
    <p:extLst>
      <p:ext uri="{BB962C8B-B14F-4D97-AF65-F5344CB8AC3E}">
        <p14:creationId xmlns:p14="http://schemas.microsoft.com/office/powerpoint/2010/main" xmlns="" val="1907062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charset="0"/>
              <a:buNone/>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a:t>
            </a:fld>
            <a:endParaRPr 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Lemme</a:t>
            </a:r>
            <a:r>
              <a:rPr lang="en-US" baseline="0" dirty="0" smtClean="0"/>
              <a:t> now bother you with </a:t>
            </a:r>
            <a:r>
              <a:rPr lang="en-US" baseline="0" dirty="0" err="1" smtClean="0"/>
              <a:t>pseudocode</a:t>
            </a:r>
            <a:r>
              <a:rPr lang="en-US" baseline="0" dirty="0" smtClean="0"/>
              <a:t> for the algorithm we use to show similarities between frustum tracing and standard </a:t>
            </a:r>
            <a:r>
              <a:rPr lang="en-US" baseline="0" dirty="0" err="1" smtClean="0"/>
              <a:t>rasterization</a:t>
            </a:r>
            <a:r>
              <a:rPr lang="en-US" baseline="0" dirty="0" smtClean="0"/>
              <a:t>.</a:t>
            </a:r>
          </a:p>
          <a:p>
            <a:r>
              <a:rPr lang="en-US" baseline="0" dirty="0" smtClean="0"/>
              <a:t>We will start with a frustum of rays, and a node containing part of the scene. The node can come from BVH, can be from scene graph, or can be just a box that contains all triangles in the scene with no hierarchy whatsoever. It is important to note, that while a good hierarchy is not at all required, it indeed does help to have one.</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10</a:t>
            </a:fld>
            <a:endParaRPr lang="bg-B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a frustum looks like, when viewed from the side.</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11</a:t>
            </a:fld>
            <a:endParaRPr 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thing we test is whether</a:t>
            </a:r>
            <a:r>
              <a:rPr lang="en-US" baseline="0" dirty="0" smtClean="0"/>
              <a:t> node is outside or completely occluded.</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12</a:t>
            </a:fld>
            <a:endParaRPr 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Outside</a:t>
            </a:r>
            <a:r>
              <a:rPr lang="en-US" baseline="0" dirty="0" smtClean="0"/>
              <a:t> means the frustum completely misses the node. This is the same as view frustum culling in the standard </a:t>
            </a:r>
            <a:r>
              <a:rPr lang="en-US" baseline="0" dirty="0" err="1" smtClean="0"/>
              <a:t>rasterization</a:t>
            </a:r>
            <a:r>
              <a:rPr lang="en-US" baseline="0" dirty="0" smtClean="0"/>
              <a:t>.</a:t>
            </a:r>
          </a:p>
          <a:p>
            <a:r>
              <a:rPr lang="en-US" baseline="0" dirty="0" smtClean="0"/>
              <a:t>Occluded is equivalent to hierarchical depth buffer. Each ray knows the closest hit distance, same as each pixel knows its closest fragment, and we can cull objects that are farther than the maximum among such distances. Same as 2D </a:t>
            </a:r>
            <a:r>
              <a:rPr lang="en-US" baseline="0" dirty="0" err="1" smtClean="0"/>
              <a:t>rasterization</a:t>
            </a:r>
            <a:r>
              <a:rPr lang="en-US" baseline="0" dirty="0" smtClean="0"/>
              <a:t>, we use a hierarchy over rays to make the lookup fast.</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13</a:t>
            </a:fld>
            <a:endParaRPr 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also decide that the frustum is too large for use and we want to split it, similar to when </a:t>
            </a:r>
            <a:r>
              <a:rPr lang="en-US" baseline="0" dirty="0" err="1" smtClean="0"/>
              <a:t>rasterization</a:t>
            </a:r>
            <a:r>
              <a:rPr lang="en-US" baseline="0" dirty="0" smtClean="0"/>
              <a:t> window/bin is divided.</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14</a:t>
            </a:fld>
            <a:endParaRPr lang="bg-B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one simple heuristic</a:t>
            </a:r>
            <a:r>
              <a:rPr lang="en-US" baseline="0" dirty="0" smtClean="0"/>
              <a:t> we use to determine when to split is the middle ray. If the ray that goes through the center of the frustum misses our node, we split.</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15</a:t>
            </a:fld>
            <a:endParaRPr 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do simple quad tree split.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other options would be to refine when the cross section of the frustum becomes significantly larger than the node.</a:t>
            </a:r>
            <a:endParaRPr lang="en-US"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16</a:t>
            </a:fld>
            <a:endParaRPr lang="bg-B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are not splitting, we can</a:t>
            </a:r>
            <a:r>
              <a:rPr lang="en-US" baseline="0" dirty="0" smtClean="0"/>
              <a:t> either directly generate samples (intersect rays with triangles within the node) or descend into the child nodes.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17</a:t>
            </a:fld>
            <a:endParaRPr 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get down to the triangles, we perform frustum triangle intersection similar to Vertex Culling introduced by </a:t>
            </a:r>
            <a:r>
              <a:rPr lang="en-US" baseline="0" dirty="0" err="1" smtClean="0"/>
              <a:t>Reshetov</a:t>
            </a:r>
            <a:r>
              <a:rPr lang="en-US" baseline="0" dirty="0" smtClean="0"/>
              <a:t> 2007.</a:t>
            </a:r>
          </a:p>
          <a:p>
            <a:r>
              <a:rPr lang="en-US" baseline="0" dirty="0" smtClean="0"/>
              <a:t>What rays are left in the frustum when we start intersecting can still be used for binning, where can eliminate whole </a:t>
            </a:r>
            <a:r>
              <a:rPr lang="en-US" baseline="0" dirty="0" err="1" smtClean="0"/>
              <a:t>subfrusta</a:t>
            </a:r>
            <a:r>
              <a:rPr lang="en-US" baseline="0" dirty="0" smtClean="0"/>
              <a:t> with tests using only corner rays.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18</a:t>
            </a:fld>
            <a:endParaRPr lang="bg-B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this is what the whole thing looks like when put together, and the only reason why</a:t>
            </a:r>
            <a:r>
              <a:rPr lang="en-US" baseline="0" dirty="0" smtClean="0"/>
              <a:t> I show it is this: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19</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will start with a short look into the history. The thing that many people connect with ray tracing is this. Chrome and glass spheres over a checkerboard.</a:t>
            </a:r>
          </a:p>
          <a:p>
            <a:r>
              <a:rPr lang="en-US" baseline="0" dirty="0" smtClean="0"/>
              <a:t>This is generally known as </a:t>
            </a:r>
            <a:r>
              <a:rPr lang="en-US" baseline="0" dirty="0" err="1" smtClean="0"/>
              <a:t>whitted</a:t>
            </a:r>
            <a:r>
              <a:rPr lang="en-US" baseline="0" dirty="0" smtClean="0"/>
              <a:t> style ray tracing, and comes from 1979.. Even though the image here is actually from </a:t>
            </a:r>
            <a:r>
              <a:rPr lang="en-US" baseline="0" dirty="0" err="1" smtClean="0"/>
              <a:t>Optix</a:t>
            </a:r>
            <a:r>
              <a:rPr lang="en-US" baseline="0" dirty="0" smtClean="0"/>
              <a:t>, some time in 2010.</a:t>
            </a:r>
          </a:p>
          <a:p>
            <a:r>
              <a:rPr lang="en-US" baseline="0" dirty="0" smtClean="0"/>
              <a:t>Fast forward 13 years, we have a game that just about all of us played, Doom. Now, looking at the images, one is ray tracing, the other is </a:t>
            </a:r>
            <a:r>
              <a:rPr lang="en-US" baseline="0" dirty="0" err="1" smtClean="0"/>
              <a:t>rasterization</a:t>
            </a:r>
            <a:r>
              <a:rPr lang="en-US" baseline="0" dirty="0" smtClean="0"/>
              <a:t>, clear, simple.</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a:t>
            </a:fld>
            <a:endParaRPr lang="bg-B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have node containing triangle soup of the whole scene, don’t do any splitting and any traversal, we have our standard </a:t>
            </a:r>
            <a:r>
              <a:rPr lang="en-US" baseline="0" dirty="0" err="1" smtClean="0"/>
              <a:t>rasterization</a:t>
            </a:r>
            <a:r>
              <a:rPr lang="en-US" baseline="0" dirty="0" smtClean="0"/>
              <a:t> with view frustum culling.</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20</a:t>
            </a:fld>
            <a:endParaRPr lang="bg-B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use</a:t>
            </a:r>
            <a:r>
              <a:rPr lang="en-US" baseline="0" dirty="0" smtClean="0"/>
              <a:t> it like this, having frusta of a single ray, no splitting and no binning, we have our single ray tracer.</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21</a:t>
            </a:fld>
            <a:endParaRPr lang="bg-B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now get to</a:t>
            </a:r>
            <a:r>
              <a:rPr lang="en-US" baseline="0" dirty="0" smtClean="0"/>
              <a:t> the results. We don’t really have one stunning picture to show you as result, as our result is more in the new insights and idea transfer field.</a:t>
            </a:r>
          </a:p>
          <a:p>
            <a:r>
              <a:rPr lang="en-US" baseline="0" dirty="0" smtClean="0"/>
              <a:t>First thing that we tried to use this for are non-planar viewports.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22</a:t>
            </a:fld>
            <a:endParaRPr lang="bg-B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look at a triangle using parabolic viewport,</a:t>
            </a:r>
            <a:r>
              <a:rPr lang="en-US" baseline="0" dirty="0" smtClean="0"/>
              <a:t> we can see that the edges are nowhere near straight lines.</a:t>
            </a:r>
          </a:p>
          <a:p>
            <a:r>
              <a:rPr lang="en-US" baseline="0" dirty="0" smtClean="0"/>
              <a:t>In fact, each of them is a section of circle.</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23</a:t>
            </a:fld>
            <a:endParaRPr lang="bg-B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Trying frustum</a:t>
            </a:r>
            <a:r>
              <a:rPr lang="en-US" baseline="0" dirty="0" smtClean="0"/>
              <a:t> binning on these rounded edges would obviously lead to many false negatives.</a:t>
            </a:r>
          </a:p>
          <a:p>
            <a:r>
              <a:rPr lang="en-US" baseline="0" dirty="0" smtClean="0"/>
              <a:t>What we do is, we determine the amount by which we have to extend the bin (shown as red line here)</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24</a:t>
            </a:fld>
            <a:endParaRPr lang="bg-B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use these shifted corners to do the binning. Now if the radius is smaller than size of a bin, we cannot really determine anything and have to subdivide. This caused an overhead of roughly 18% in our tests using randomly generated triangles.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25</a:t>
            </a:fld>
            <a:endParaRPr lang="bg-B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are some</a:t>
            </a:r>
            <a:r>
              <a:rPr lang="en-US" baseline="0" dirty="0" smtClean="0"/>
              <a:t> pictures we were able to render using this technique, with parabolic…</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26</a:t>
            </a:fld>
            <a:endParaRPr lang="bg-B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lat-long mapping.</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27</a:t>
            </a:fld>
            <a:endParaRPr lang="bg-B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thing we did were</a:t>
            </a:r>
            <a:r>
              <a:rPr lang="en-US" baseline="0" dirty="0" smtClean="0"/>
              <a:t> consistency rules.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28</a:t>
            </a:fld>
            <a:endParaRPr lang="bg-B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for this I will need to show one more slide with ugly math.</a:t>
            </a:r>
          </a:p>
          <a:p>
            <a:r>
              <a:rPr lang="en-US" dirty="0" smtClean="0"/>
              <a:t>Given</a:t>
            </a:r>
            <a:r>
              <a:rPr lang="en-US" baseline="0" dirty="0" smtClean="0"/>
              <a:t> derivatives of ray direction (</a:t>
            </a:r>
            <a:r>
              <a:rPr lang="en-US" baseline="0" dirty="0" err="1" smtClean="0"/>
              <a:t>dx</a:t>
            </a:r>
            <a:r>
              <a:rPr lang="en-US" baseline="0" dirty="0" smtClean="0"/>
              <a:t>, </a:t>
            </a:r>
            <a:r>
              <a:rPr lang="en-US" baseline="0" dirty="0" err="1" smtClean="0"/>
              <a:t>dy</a:t>
            </a:r>
            <a:r>
              <a:rPr lang="en-US" baseline="0" dirty="0" smtClean="0"/>
              <a:t>), we want to get derivative of tetrahedron volume when ray moves in x and y.</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29</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lets have a look at the present. I am showing you again two images, again one is ray traced and the other is </a:t>
            </a:r>
            <a:r>
              <a:rPr lang="en-US" baseline="0" dirty="0" err="1" smtClean="0"/>
              <a:t>rasterized</a:t>
            </a:r>
            <a:r>
              <a:rPr lang="en-US" baseline="0" dirty="0" smtClean="0"/>
              <a:t>, but you are now much more pressed to tell which is which. Obviously quality of both went up a lot, but also the overall bag of tricks used in each method makes them converge towards same level of image quality. But even so, the difference is still here and we often hear questions like “is that ray traced? Is that </a:t>
            </a:r>
            <a:r>
              <a:rPr lang="en-US" baseline="0" dirty="0" err="1" smtClean="0"/>
              <a:t>rasterized</a:t>
            </a:r>
            <a:r>
              <a:rPr lang="en-US" baseline="0" dirty="0" smtClean="0"/>
              <a:t>?”.</a:t>
            </a:r>
          </a:p>
          <a:p>
            <a:r>
              <a:rPr lang="en-US" baseline="0" dirty="0" smtClean="0"/>
              <a:t>What I would like to do in this talk is to show, that this distinction can and should be relaxed, and that we can do interesting stuff once we </a:t>
            </a:r>
            <a:r>
              <a:rPr lang="en-US" baseline="0" dirty="0" err="1" smtClean="0"/>
              <a:t>realise</a:t>
            </a:r>
            <a:r>
              <a:rPr lang="en-US" baseline="0" dirty="0" smtClean="0"/>
              <a:t> that.</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a:t>
            </a:fld>
            <a:endParaRPr lang="bg-B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a:t>
            </a:r>
            <a:r>
              <a:rPr lang="en-US" baseline="0" dirty="0" smtClean="0"/>
              <a:t> is that important? We use the same rules for consistency that OpenGL does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30</a:t>
            </a:fld>
            <a:endParaRPr lang="bg-BG"/>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have</a:t>
            </a:r>
            <a:r>
              <a:rPr lang="en-US" baseline="0" dirty="0" smtClean="0"/>
              <a:t> a look at this triangle, this pixel. It straddles the edge exactly, and we have to make a consistent decision which triangle it will belong to.</a:t>
            </a:r>
          </a:p>
          <a:p>
            <a:r>
              <a:rPr lang="en-US" baseline="0" dirty="0" smtClean="0"/>
              <a:t>If it falls between cracks and belongs to no triangle, that is obviously bad as we would have a hole.</a:t>
            </a:r>
          </a:p>
          <a:p>
            <a:r>
              <a:rPr lang="en-US" baseline="0" dirty="0" smtClean="0"/>
              <a:t>On the other hand, when both triangles claim it we can have z-fighting, or if they are both transparent then we can have darkening along the edge.</a:t>
            </a:r>
          </a:p>
          <a:p>
            <a:r>
              <a:rPr lang="en-US" baseline="0" dirty="0" smtClean="0"/>
              <a:t>We look at the derivative of ray direction, and of the volume associated with given edge, and assign it to the triangle that has positive volume derivative along x. Intuitively, to the triangle that is to the right.</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31</a:t>
            </a:fld>
            <a:endParaRPr lang="bg-B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edge is horizontal and derivative along x is 0, we look at the derivative along y, and assign to triangle that is above.</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32</a:t>
            </a:fld>
            <a:endParaRPr lang="bg-B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if</a:t>
            </a:r>
            <a:r>
              <a:rPr lang="en-US" baseline="0" dirty="0" smtClean="0"/>
              <a:t> the pixel is not on just one edge, but actually hits the triangle vertex directly, we assign to triangle that has both edge derivatives &gt; x;</a:t>
            </a:r>
          </a:p>
          <a:p>
            <a:r>
              <a:rPr lang="en-US" baseline="0" dirty="0" smtClean="0"/>
              <a:t>And again, we assign to the right, and have special conditions if the edges are </a:t>
            </a:r>
            <a:r>
              <a:rPr lang="en-US" baseline="0" dirty="0" err="1" smtClean="0"/>
              <a:t>Vx</a:t>
            </a:r>
            <a:r>
              <a:rPr lang="en-US" baseline="0" dirty="0" smtClean="0"/>
              <a:t> = 0 and so on.</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33</a:t>
            </a:fld>
            <a:endParaRPr lang="bg-B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idea transfer we did was coverage sampling </a:t>
            </a:r>
            <a:r>
              <a:rPr lang="en-US" baseline="0" dirty="0" err="1" smtClean="0"/>
              <a:t>antialiasing</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34</a:t>
            </a:fld>
            <a:endParaRPr lang="bg-B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a:t>
            </a:r>
            <a:r>
              <a:rPr lang="en-US" baseline="0" dirty="0" smtClean="0"/>
              <a:t> have really small triangle, our samples, or rays might miss it.</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35</a:t>
            </a:fld>
            <a:endParaRPr lang="bg-B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standard solution would be to throw more primary rays at it.</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36</a:t>
            </a:fld>
            <a:endParaRPr lang="bg-B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we can borrow from </a:t>
            </a:r>
            <a:r>
              <a:rPr lang="en-US" dirty="0" err="1" smtClean="0"/>
              <a:t>rasterization</a:t>
            </a:r>
            <a:r>
              <a:rPr lang="en-US" dirty="0" smtClean="0"/>
              <a:t> here. We have these red dots, that represent</a:t>
            </a:r>
            <a:r>
              <a:rPr lang="en-US" baseline="0" dirty="0" smtClean="0"/>
              <a:t> our primary rays. But that gives us little idea about whether and how much of the triangle is actually covered by the pixel. What coverage sampling does, it creates new rays that are used only for determining covered area of the triangle. As such, they are extremely cheap and light weight.</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37</a:t>
            </a:fld>
            <a:endParaRPr lang="bg-BG"/>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as you can see, the</a:t>
            </a:r>
            <a:r>
              <a:rPr lang="en-US" baseline="0" dirty="0" smtClean="0"/>
              <a:t> results are surprisingly good. On left we have image with no anti-aliasing whatsoever. In the middle, we have 16x oversampling AA, where we simply throw 16 rays at each pixel. This resulted in 11x slower rendering than no AA. On the right we have our implementation of coverage sampling. We have 4 “full” per pixel (red dots) and then use additional 12 samples to determine coverage. As you can see, the result is almost the same as oversampling, but the whole rendering is only 4x slower than no AA, instead of 11x.</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38</a:t>
            </a:fld>
            <a:endParaRPr lang="bg-BG"/>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just illustrates the raw</a:t>
            </a:r>
            <a:r>
              <a:rPr lang="en-US" baseline="0" dirty="0" smtClean="0"/>
              <a:t> rendering performance of our implementation with various options on and off. The lower is better. As we add more features like frustum culling, and splitting the rendering times get better.</a:t>
            </a:r>
          </a:p>
          <a:p>
            <a:r>
              <a:rPr lang="en-US" baseline="0" dirty="0" smtClean="0"/>
              <a:t>The bottom graph shows instruction count spent on rendering the frame, and again, the lower the better</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39</a:t>
            </a:fld>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main goal of both  methods is the same. We have a screen</a:t>
            </a:r>
            <a:r>
              <a:rPr lang="en-US" baseline="0" dirty="0" smtClean="0"/>
              <a:t> with pixels. And we have some geometry. And for each individual pixel, we want to find the closest geometry seen through </a:t>
            </a:r>
            <a:r>
              <a:rPr lang="en-US" baseline="0" smtClean="0"/>
              <a:t>this pixel.</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4</a:t>
            </a:fld>
            <a:endParaRPr lang="bg-BG"/>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we present 3D </a:t>
            </a:r>
            <a:r>
              <a:rPr lang="en-US" dirty="0" err="1" smtClean="0"/>
              <a:t>Rasterization</a:t>
            </a:r>
            <a:r>
              <a:rPr lang="en-US" dirty="0" smtClean="0"/>
              <a:t>,</a:t>
            </a:r>
            <a:r>
              <a:rPr lang="en-US" baseline="0" dirty="0" smtClean="0"/>
              <a:t> which poses ray tracing in the </a:t>
            </a:r>
            <a:r>
              <a:rPr lang="en-US" baseline="0" dirty="0" err="1" smtClean="0"/>
              <a:t>rasterization</a:t>
            </a:r>
            <a:r>
              <a:rPr lang="en-US" baseline="0" dirty="0" smtClean="0"/>
              <a:t> context of edge functions.</a:t>
            </a:r>
          </a:p>
          <a:p>
            <a:r>
              <a:rPr lang="en-US" baseline="0" dirty="0" smtClean="0"/>
              <a:t>This allows us to transfer some old ideas from </a:t>
            </a:r>
            <a:r>
              <a:rPr lang="en-US" baseline="0" dirty="0" err="1" smtClean="0"/>
              <a:t>rasterization</a:t>
            </a:r>
            <a:r>
              <a:rPr lang="en-US" baseline="0" dirty="0" smtClean="0"/>
              <a:t> like coverage sampling AA, and binning;</a:t>
            </a:r>
          </a:p>
          <a:p>
            <a:r>
              <a:rPr lang="en-US" baseline="0" dirty="0" smtClean="0"/>
              <a:t>As well as encourages new ideas, like frustum splitting and non planar viewports.</a:t>
            </a:r>
          </a:p>
          <a:p>
            <a:endParaRPr lang="en-US" baseline="0" dirty="0" smtClean="0"/>
          </a:p>
          <a:p>
            <a:r>
              <a:rPr lang="en-US" baseline="0" dirty="0" smtClean="0"/>
              <a:t>In the future work, we would like to focus on more general frusta, where the main challenge is how to split frusta that don’t live in a fixed grid.</a:t>
            </a:r>
          </a:p>
          <a:p>
            <a:r>
              <a:rPr lang="en-US" baseline="0" dirty="0" smtClean="0"/>
              <a:t>In more distant future, we would like this to become part of unified software </a:t>
            </a:r>
            <a:r>
              <a:rPr lang="en-US" baseline="0" dirty="0" err="1" smtClean="0"/>
              <a:t>rasterization</a:t>
            </a:r>
            <a:r>
              <a:rPr lang="en-US" baseline="0" dirty="0" smtClean="0"/>
              <a:t> </a:t>
            </a:r>
            <a:r>
              <a:rPr lang="en-US" baseline="0" smtClean="0"/>
              <a:t>pipeline (LRB, CUDA)</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40</a:t>
            </a:fld>
            <a:endParaRPr lang="bg-BG"/>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thank you for </a:t>
            </a:r>
            <a:r>
              <a:rPr lang="en-US" smtClean="0"/>
              <a:t>your attention</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41</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let’s talk about edge functions. We have our triangle, with vertices p0, 1, 2. Each pair of vertices defines an edge. This edge splits the plane in which triangle lies into two half planes, one contains the third vertex and one does not. This is indicated by sign of the edge function. We do this for all three edges and point that lies in all three positive half planes lies within the triangle.</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5</a:t>
            </a:fld>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how is that useful. The standard </a:t>
            </a:r>
            <a:r>
              <a:rPr lang="en-US" baseline="0" dirty="0" err="1" smtClean="0"/>
              <a:t>rasterization</a:t>
            </a:r>
            <a:r>
              <a:rPr lang="en-US" baseline="0" dirty="0" smtClean="0"/>
              <a:t> projects the triangle to screen, defines edge functions there. Then it scans screen with a window, or bin. If all four corners are clearly outside the triangle, it moves on to the next one. If that is not the case, it refines to the next level, ultimately ending at individual pixels and tests coverage there. Then the depth of a sample is computed, compared to the depth buffer and either accepted or discarded.</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6</a:t>
            </a:fld>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this in mind, let’s now have a</a:t>
            </a:r>
            <a:r>
              <a:rPr lang="en-US" baseline="0" dirty="0" smtClean="0"/>
              <a:t> look at ray tracing. The goal is the same, but the mechanism is bit different. We have a pixel, and through it we shoot a ray. </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7</a:t>
            </a:fld>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Ok, so let’s have a look at a pretty standard </a:t>
            </a:r>
            <a:r>
              <a:rPr lang="en-US" dirty="0" err="1" smtClean="0"/>
              <a:t>Pluecker</a:t>
            </a:r>
            <a:r>
              <a:rPr lang="en-US" dirty="0" smtClean="0"/>
              <a:t> intersection test.</a:t>
            </a:r>
            <a:r>
              <a:rPr lang="en-US" baseline="0" dirty="0" smtClean="0"/>
              <a:t> We have a ray with origin E, direction D, and a triangle with three vertices. We define a triangle E, p0, p1. We compute cross product of two of its edges, giving as a non-</a:t>
            </a:r>
            <a:r>
              <a:rPr lang="en-US" baseline="0" dirty="0" err="1" smtClean="0"/>
              <a:t>normalised</a:t>
            </a:r>
            <a:r>
              <a:rPr lang="en-US" baseline="0" dirty="0" smtClean="0"/>
              <a:t> normal. We take dot product of this normal with ray direction, and the result is actually a signed volume of a </a:t>
            </a:r>
            <a:r>
              <a:rPr lang="en-US" baseline="0" dirty="0" err="1" smtClean="0"/>
              <a:t>tetrahedra</a:t>
            </a:r>
            <a:r>
              <a:rPr lang="en-US" baseline="0" dirty="0" smtClean="0"/>
              <a:t> E, p0, p2, and </a:t>
            </a:r>
            <a:r>
              <a:rPr lang="en-US" baseline="0" dirty="0" err="1" smtClean="0"/>
              <a:t>E+d</a:t>
            </a:r>
            <a:r>
              <a:rPr lang="en-US" baseline="0" dirty="0" smtClean="0"/>
              <a:t>. The blue triangle actually splits space into two half spaces, and then the volume is positive when D is in the same half space as p1. And that’s pretty much exactly the same thing as with  2D </a:t>
            </a:r>
            <a:r>
              <a:rPr lang="en-US" baseline="0" dirty="0" err="1" smtClean="0"/>
              <a:t>rasterization</a:t>
            </a:r>
            <a:r>
              <a:rPr lang="en-US" baseline="0" dirty="0" smtClean="0"/>
              <a:t>, except we are in 3D.</a:t>
            </a:r>
          </a:p>
          <a:p>
            <a:r>
              <a:rPr lang="en-US" baseline="0" dirty="0" smtClean="0"/>
              <a:t>So we will have these volumes for each of the triangle edges, and pixel is covered by the triangle when all volumes are positive.</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8</a:t>
            </a:fld>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we now have 3D edge functions, that work pretty much the same way as 2D </a:t>
            </a:r>
            <a:r>
              <a:rPr lang="en-US" baseline="0" dirty="0" err="1" smtClean="0"/>
              <a:t>rasterization</a:t>
            </a:r>
            <a:r>
              <a:rPr lang="en-US" baseline="0" dirty="0" smtClean="0"/>
              <a:t> functions.</a:t>
            </a:r>
          </a:p>
          <a:p>
            <a:r>
              <a:rPr lang="en-US" baseline="0" dirty="0" smtClean="0"/>
              <a:t>To be able to draw on similarities with </a:t>
            </a:r>
            <a:r>
              <a:rPr lang="en-US" baseline="0" dirty="0" err="1" smtClean="0"/>
              <a:t>rasterization</a:t>
            </a:r>
            <a:r>
              <a:rPr lang="en-US" baseline="0" dirty="0" smtClean="0"/>
              <a:t>, we have to work on more or less coherent grid of pixels, which translates to the well know frustum tracing.</a:t>
            </a:r>
          </a:p>
          <a:p>
            <a:r>
              <a:rPr lang="en-US" baseline="0" dirty="0" smtClean="0"/>
              <a:t>Overall, frusta are associated with primary rays, but as shown by </a:t>
            </a:r>
            <a:r>
              <a:rPr lang="en-US" baseline="0" dirty="0" err="1" smtClean="0"/>
              <a:t>Benthin</a:t>
            </a:r>
            <a:r>
              <a:rPr lang="en-US" baseline="0" dirty="0" smtClean="0"/>
              <a:t> in 2009, they are also very useful for soft shadows.</a:t>
            </a:r>
          </a:p>
          <a:p>
            <a:r>
              <a:rPr lang="en-US" baseline="0" dirty="0" smtClean="0"/>
              <a:t>So just to reiterate what is a frustum for us. We have a whole bunch of rays with a common origin, that are aimed in somewhat similar direction, and we can define corner rays as shown in the picture.</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9</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577328" y="1500174"/>
            <a:ext cx="5989344" cy="2273634"/>
          </a:xfrm>
        </p:spPr>
        <p:txBody>
          <a:bodyPr anchor="ctr" anchorCtr="0"/>
          <a:lstStyle>
            <a:lvl1pPr algn="ctr">
              <a:defRPr sz="4200"/>
            </a:lvl1pPr>
          </a:lstStyle>
          <a:p>
            <a:r>
              <a:rPr lang="en-US" smtClean="0"/>
              <a:t>Click to edit Master title style</a:t>
            </a:r>
            <a:endParaRPr lang="bg-BG"/>
          </a:p>
        </p:txBody>
      </p:sp>
      <p:sp>
        <p:nvSpPr>
          <p:cNvPr id="5" name="Text Placeholder 9"/>
          <p:cNvSpPr>
            <a:spLocks noGrp="1"/>
          </p:cNvSpPr>
          <p:nvPr>
            <p:ph type="body" sz="quarter" idx="11" hasCustomPrompt="1"/>
          </p:nvPr>
        </p:nvSpPr>
        <p:spPr>
          <a:xfrm>
            <a:off x="2004549" y="4357694"/>
            <a:ext cx="5158252" cy="1571636"/>
          </a:xfrm>
          <a:prstGeom prst="rect">
            <a:avLst/>
          </a:prstGeom>
        </p:spPr>
        <p:txBody>
          <a:bodyPr lIns="144000" tIns="0" bIns="0" anchor="ctr" anchorCtr="0">
            <a:noAutofit/>
            <a:scene3d>
              <a:camera prst="orthographicFront"/>
              <a:lightRig rig="threePt" dir="t"/>
            </a:scene3d>
            <a:sp3d extrusionH="57150" contourW="12700">
              <a:bevelT w="19050" h="19050"/>
              <a:contourClr>
                <a:srgbClr val="434343"/>
              </a:contourClr>
            </a:sp3d>
          </a:bodyPr>
          <a:lstStyle>
            <a:lvl1pPr algn="ct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pic>
        <p:nvPicPr>
          <p:cNvPr id="6" name="Picture 5" descr="D:\Presentations\UdS logo.emf"/>
          <p:cNvPicPr>
            <a:picLocks noChangeAspect="1" noChangeArrowheads="1"/>
          </p:cNvPicPr>
          <p:nvPr userDrawn="1"/>
        </p:nvPicPr>
        <p:blipFill>
          <a:blip r:embed="rId2" cstate="print">
            <a:lum bright="100000"/>
            <a:extLst>
              <a:ext uri="{28A0092B-C50C-407E-A947-70E740481C1C}">
                <a14:useLocalDpi xmlns="" xmlns:a14="http://schemas.microsoft.com/office/drawing/2010/main" val="0"/>
              </a:ext>
            </a:extLst>
          </a:blip>
          <a:srcRect/>
          <a:stretch>
            <a:fillRect/>
          </a:stretch>
        </p:blipFill>
        <p:spPr bwMode="auto">
          <a:xfrm>
            <a:off x="4355976" y="54346"/>
            <a:ext cx="2016224" cy="806594"/>
          </a:xfrm>
          <a:prstGeom prst="rect">
            <a:avLst/>
          </a:prstGeom>
          <a:noFill/>
          <a:ln>
            <a:noFill/>
          </a:ln>
          <a:effectLst>
            <a:reflection blurRad="6350" stA="25000" endPos="55500" dist="25400" dir="5400000" sy="-100000" algn="bl" rotWithShape="0"/>
          </a:effectLst>
          <a:extLst>
            <a:ext uri="{909E8E84-426E-40DD-AFC4-6F175D3DCCD1}">
              <a14:hiddenFill xmlns="" xmlns:a14="http://schemas.microsoft.com/office/drawing/2010/main">
                <a:solidFill>
                  <a:srgbClr val="FFFFFF"/>
                </a:solidFill>
              </a14:hiddenFill>
            </a:ext>
          </a:extLst>
        </p:spPr>
      </p:pic>
      <p:pic>
        <p:nvPicPr>
          <p:cNvPr id="7"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6523836" y="89269"/>
            <a:ext cx="2535362" cy="714668"/>
          </a:xfrm>
          <a:prstGeom prst="rect">
            <a:avLst/>
          </a:prstGeom>
          <a:noFill/>
          <a:ln>
            <a:noFill/>
          </a:ln>
          <a:effectLst>
            <a:reflection blurRad="6350" stA="25000" endPos="55500" dist="762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508000"/>
          </a:xfrm>
          <a:prstGeom prst="rect">
            <a:avLst/>
          </a:prstGeom>
        </p:spPr>
        <p:txBody>
          <a:bodyPr lIns="144000" tIns="144000">
            <a:normAutofit/>
          </a:bodyPr>
          <a:lstStyle>
            <a:lvl1pPr>
              <a:buClr>
                <a:srgbClr val="FFC000"/>
              </a:buClr>
              <a:buSzPct val="70000"/>
              <a:buFont typeface="Wingdings 2" pitchFamily="18" charset="2"/>
              <a:buChar char=""/>
              <a:defRPr>
                <a:effectLst/>
                <a:latin typeface="Calibri" pitchFamily="34" charset="0"/>
              </a:defRPr>
            </a:lvl1pPr>
            <a:lvl2pPr marL="756000">
              <a:buClr>
                <a:srgbClr val="FFC000"/>
              </a:buClr>
              <a:buSzPct val="70000"/>
              <a:buFont typeface="Wingdings 2" pitchFamily="18" charset="2"/>
              <a:buChar char=""/>
              <a:defRPr>
                <a:effectLst/>
                <a:latin typeface="Calibri" pitchFamily="34" charset="0"/>
              </a:defRPr>
            </a:lvl2pPr>
            <a:lvl3pPr marL="990000">
              <a:buClr>
                <a:srgbClr val="FFC000"/>
              </a:buClr>
              <a:defRPr>
                <a:effectLst/>
                <a:latin typeface="Calibri" pitchFamily="34" charset="0"/>
              </a:defRPr>
            </a:lvl3pPr>
            <a:lvl4pPr marL="1206000">
              <a:buClr>
                <a:srgbClr val="FFC000"/>
              </a:buClr>
              <a:buSzPct val="90000"/>
              <a:buFont typeface="Verdana" pitchFamily="34" charset="0"/>
              <a:buChar char="-"/>
              <a:defRPr>
                <a:effectLst/>
                <a:latin typeface="Calibri" pitchFamily="34" charset="0"/>
              </a:defRPr>
            </a:lvl4pPr>
            <a:lvl5pPr marL="1411200">
              <a:buClr>
                <a:srgbClr val="FFC000"/>
              </a:buClr>
              <a:defRPr>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Tree>
    <p:extLst>
      <p:ext uri="{BB962C8B-B14F-4D97-AF65-F5344CB8AC3E}">
        <p14:creationId xmlns:p14="http://schemas.microsoft.com/office/powerpoint/2010/main" xmlns="" val="4016844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1" y="594360"/>
            <a:ext cx="6136395" cy="433394"/>
          </a:xfrm>
          <a:prstGeom prst="rect">
            <a:avLst/>
          </a:prstGeom>
        </p:spPr>
        <p:txBody>
          <a:bodyPr lIns="118800" tIns="0" bIns="0" anchor="ctr" anchorCtr="0">
            <a:noAutofit/>
            <a:scene3d>
              <a:camera prst="orthographicFront"/>
              <a:lightRig rig="threePt" dir="t"/>
            </a:scene3d>
            <a:sp3d extrusionH="57150" contourW="12700">
              <a:bevelT w="19050" h="19050"/>
              <a:contourClr>
                <a:srgbClr val="434343"/>
              </a:contourClr>
            </a:sp3d>
          </a:bodyPr>
          <a:lstStyle>
            <a:lvl1pP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sp>
        <p:nvSpPr>
          <p:cNvPr id="4" name="Content Placeholder 2"/>
          <p:cNvSpPr>
            <a:spLocks noGrp="1"/>
          </p:cNvSpPr>
          <p:nvPr>
            <p:ph idx="1"/>
          </p:nvPr>
        </p:nvSpPr>
        <p:spPr>
          <a:xfrm>
            <a:off x="0" y="1051560"/>
            <a:ext cx="9136380" cy="5508000"/>
          </a:xfrm>
          <a:prstGeom prst="rect">
            <a:avLst/>
          </a:prstGeom>
        </p:spPr>
        <p:txBody>
          <a:bodyPr lIns="144000" tIns="144000">
            <a:normAutofit/>
          </a:bodyPr>
          <a:lstStyle>
            <a:lvl1pPr>
              <a:buClr>
                <a:srgbClr val="FFC000"/>
              </a:buClr>
              <a:buSzPct val="70000"/>
              <a:buFont typeface="Wingdings 2" pitchFamily="18" charset="2"/>
              <a:buChar char=""/>
              <a:defRPr>
                <a:latin typeface="Calibri" pitchFamily="34" charset="0"/>
              </a:defRPr>
            </a:lvl1pPr>
            <a:lvl2pPr marL="756000">
              <a:buClr>
                <a:srgbClr val="FFC000"/>
              </a:buClr>
              <a:buSzPct val="70000"/>
              <a:buFont typeface="Wingdings 2" pitchFamily="18" charset="2"/>
              <a:buChar char=""/>
              <a:defRPr>
                <a:latin typeface="Calibri" pitchFamily="34" charset="0"/>
              </a:defRPr>
            </a:lvl2pPr>
            <a:lvl3pPr marL="990000">
              <a:buClr>
                <a:srgbClr val="FFC000"/>
              </a:buClr>
              <a:defRPr>
                <a:latin typeface="Calibri" pitchFamily="34" charset="0"/>
              </a:defRPr>
            </a:lvl3pPr>
            <a:lvl4pPr marL="1206000">
              <a:buClr>
                <a:srgbClr val="FFC000"/>
              </a:buClr>
              <a:buSzPct val="90000"/>
              <a:buFont typeface="Verdana" pitchFamily="34" charset="0"/>
              <a:buChar char="-"/>
              <a:defRPr>
                <a:latin typeface="Calibri" pitchFamily="34" charset="0"/>
              </a:defRPr>
            </a:lvl4pPr>
            <a:lvl5pPr marL="1411200">
              <a:buClr>
                <a:srgbClr val="FFC000"/>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Tree>
    <p:extLst>
      <p:ext uri="{BB962C8B-B14F-4D97-AF65-F5344CB8AC3E}">
        <p14:creationId xmlns:p14="http://schemas.microsoft.com/office/powerpoint/2010/main" xmlns="" val="4134667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9071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1553850" y="927186"/>
            <a:ext cx="6036300" cy="1709726"/>
          </a:xfrm>
          <a:prstGeom prst="rect">
            <a:avLst/>
          </a:prstGeom>
        </p:spPr>
        <p:txBody>
          <a:bodyPr vert="horz" wrap="square" lIns="180000" tIns="0" rIns="90000" bIns="0" rtlCol="0" anchor="ctr"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6600" b="1" i="0" u="none" strike="noStrike" kern="1200" cap="none" spc="0" normalizeH="0" baseline="0" noProof="0" dirty="0" smtClean="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rPr>
              <a:t>Thank you!</a:t>
            </a:r>
            <a:endParaRPr kumimoji="0" lang="bg-BG" sz="6600" b="1" i="0" u="none" strike="noStrike" kern="1200" cap="none" spc="0" normalizeH="0" baseline="0" noProof="0" dirty="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endParaRPr>
          </a:p>
        </p:txBody>
      </p:sp>
      <p:sp>
        <p:nvSpPr>
          <p:cNvPr id="5" name="Text Placeholder 9"/>
          <p:cNvSpPr>
            <a:spLocks noGrp="1"/>
          </p:cNvSpPr>
          <p:nvPr>
            <p:ph type="body" sz="quarter" idx="11" hasCustomPrompt="1"/>
          </p:nvPr>
        </p:nvSpPr>
        <p:spPr>
          <a:xfrm>
            <a:off x="52619" y="4986352"/>
            <a:ext cx="9038762" cy="1157312"/>
          </a:xfrm>
          <a:prstGeom prst="rect">
            <a:avLst/>
          </a:prstGeom>
        </p:spPr>
        <p:txBody>
          <a:bodyPr lIns="144000" tIns="0" bIns="0" anchor="ctr" anchorCtr="0">
            <a:noAutofit/>
            <a:scene3d>
              <a:camera prst="orthographicFront"/>
              <a:lightRig rig="threePt" dir="t"/>
            </a:scene3d>
            <a:sp3d extrusionH="57150" contourW="12700">
              <a:bevelT w="19050" h="19050"/>
              <a:contourClr>
                <a:srgbClr val="434343"/>
              </a:contourClr>
            </a:sp3d>
          </a:bodyPr>
          <a:lstStyle>
            <a:lvl1pPr algn="ct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Presenter’s Name</a:t>
            </a:r>
            <a:endParaRPr lang="bg-BG" dirty="0"/>
          </a:p>
        </p:txBody>
      </p:sp>
      <p:pic>
        <p:nvPicPr>
          <p:cNvPr id="6" name="Picture 2" descr="D:\Presentations\UdS logo.emf"/>
          <p:cNvPicPr>
            <a:picLocks noChangeAspect="1" noChangeArrowheads="1"/>
          </p:cNvPicPr>
          <p:nvPr userDrawn="1"/>
        </p:nvPicPr>
        <p:blipFill>
          <a:blip r:embed="rId3" cstate="print">
            <a:lum bright="100000"/>
            <a:extLst>
              <a:ext uri="{28A0092B-C50C-407E-A947-70E740481C1C}">
                <a14:useLocalDpi xmlns:a14="http://schemas.microsoft.com/office/drawing/2010/main" xmlns="" val="0"/>
              </a:ext>
            </a:extLst>
          </a:blip>
          <a:srcRect/>
          <a:stretch>
            <a:fillRect/>
          </a:stretch>
        </p:blipFill>
        <p:spPr bwMode="auto">
          <a:xfrm>
            <a:off x="6944072" y="54346"/>
            <a:ext cx="2016224" cy="806594"/>
          </a:xfrm>
          <a:prstGeom prst="rect">
            <a:avLst/>
          </a:prstGeom>
          <a:noFill/>
          <a:ln>
            <a:noFill/>
          </a:ln>
          <a:effectLst>
            <a:reflection blurRad="6350" stA="25000" endPos="55500" dist="254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1103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3.emf"/><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 name="Title Placeholder 19"/>
          <p:cNvSpPr>
            <a:spLocks noGrp="1"/>
          </p:cNvSpPr>
          <p:nvPr>
            <p:ph type="title"/>
          </p:nvPr>
        </p:nvSpPr>
        <p:spPr>
          <a:xfrm>
            <a:off x="0" y="0"/>
            <a:ext cx="6036300" cy="609600"/>
          </a:xfrm>
          <a:prstGeom prst="rect">
            <a:avLst/>
          </a:prstGeom>
        </p:spPr>
        <p:txBody>
          <a:bodyPr vert="horz" wrap="square" lIns="180000" tIns="0" rIns="90000" bIns="0" rtlCol="0" anchor="b"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r>
              <a:rPr lang="en-US" dirty="0" smtClean="0"/>
              <a:t>Click to edit title</a:t>
            </a:r>
            <a:endParaRPr lang="bg-BG" dirty="0"/>
          </a:p>
        </p:txBody>
      </p:sp>
    </p:spTree>
  </p:cSld>
  <p:clrMap bg1="dk1" tx1="lt1" bg2="dk2" tx2="lt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6545580"/>
            <a:ext cx="9144000" cy="312420"/>
          </a:xfrm>
          <a:prstGeom prst="rect">
            <a:avLst/>
          </a:prstGeom>
          <a:gradFill>
            <a:gsLst>
              <a:gs pos="5000">
                <a:schemeClr val="tx1">
                  <a:alpha val="0"/>
                </a:schemeClr>
              </a:gs>
              <a:gs pos="10000">
                <a:schemeClr val="tx1">
                  <a:alpha val="8000"/>
                </a:schemeClr>
              </a:gs>
              <a:gs pos="11000">
                <a:schemeClr val="tx1">
                  <a:alpha val="13000"/>
                </a:schemeClr>
              </a:gs>
              <a:gs pos="100000">
                <a:schemeClr val="tx1">
                  <a:alpha val="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 name="Rectangle 3"/>
          <p:cNvSpPr/>
          <p:nvPr/>
        </p:nvSpPr>
        <p:spPr>
          <a:xfrm>
            <a:off x="-32" y="0"/>
            <a:ext cx="9144000" cy="1044484"/>
          </a:xfrm>
          <a:prstGeom prst="rect">
            <a:avLst/>
          </a:prstGeom>
          <a:gradFill>
            <a:gsLst>
              <a:gs pos="0">
                <a:schemeClr val="tx1">
                  <a:alpha val="10000"/>
                </a:schemeClr>
              </a:gs>
              <a:gs pos="31000">
                <a:schemeClr val="tx1">
                  <a:alpha val="0"/>
                </a:schemeClr>
              </a:gs>
              <a:gs pos="60000">
                <a:schemeClr val="tx1">
                  <a:alpha val="8000"/>
                </a:schemeClr>
              </a:gs>
              <a:gs pos="61000">
                <a:schemeClr val="tx1">
                  <a:alpha val="13000"/>
                </a:schemeClr>
              </a:gs>
              <a:gs pos="100000">
                <a:schemeClr val="tx1">
                  <a:alpha val="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Title Placeholder 19"/>
          <p:cNvSpPr>
            <a:spLocks noGrp="1"/>
          </p:cNvSpPr>
          <p:nvPr>
            <p:ph type="title"/>
          </p:nvPr>
        </p:nvSpPr>
        <p:spPr>
          <a:xfrm>
            <a:off x="0" y="0"/>
            <a:ext cx="7524750" cy="609600"/>
          </a:xfrm>
          <a:prstGeom prst="rect">
            <a:avLst/>
          </a:prstGeom>
        </p:spPr>
        <p:txBody>
          <a:bodyPr vert="horz" wrap="square" lIns="180000" tIns="0" rIns="90000" bIns="0" rtlCol="0" anchor="b"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r>
              <a:rPr lang="en-US" dirty="0" smtClean="0"/>
              <a:t>Click to edit title</a:t>
            </a:r>
            <a:endParaRPr lang="bg-BG" dirty="0"/>
          </a:p>
        </p:txBody>
      </p:sp>
      <p:sp>
        <p:nvSpPr>
          <p:cNvPr id="6" name="Date Placeholder 7"/>
          <p:cNvSpPr txBox="1">
            <a:spLocks/>
          </p:cNvSpPr>
          <p:nvPr/>
        </p:nvSpPr>
        <p:spPr>
          <a:xfrm>
            <a:off x="7452000" y="6572250"/>
            <a:ext cx="1692000" cy="288000"/>
          </a:xfrm>
          <a:prstGeom prst="rect">
            <a:avLst/>
          </a:prstGeom>
        </p:spPr>
        <p:txBody>
          <a:bodyPr anchor="ctr"/>
          <a:lstStyle>
            <a:lvl1pPr algn="l">
              <a:defRPr sz="1400">
                <a:solidFill>
                  <a:schemeClr val="tx1"/>
                </a:solidFill>
                <a:latin typeface="Calibri (Body)"/>
                <a:cs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 </a:t>
            </a:r>
            <a:r>
              <a:rPr kumimoji="0" lang="en-US" sz="1400" b="1" i="0" u="none" strike="noStrike" kern="1200" cap="none" spc="0" normalizeH="0" baseline="0" noProof="0" dirty="0" err="1" smtClean="0">
                <a:ln>
                  <a:noFill/>
                </a:ln>
                <a:solidFill>
                  <a:schemeClr val="tx1"/>
                </a:solidFill>
                <a:effectLst/>
                <a:uLnTx/>
                <a:uFillTx/>
                <a:latin typeface="Calibri" pitchFamily="34" charset="0"/>
                <a:ea typeface="+mn-ea"/>
                <a:cs typeface="Calibri" pitchFamily="34" charset="0"/>
              </a:rPr>
              <a:t>Davidovi</a:t>
            </a:r>
            <a:r>
              <a:rPr kumimoji="0" lang="cs-CZ"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č</a:t>
            </a:r>
            <a:endParaRPr kumimoji="0" lang="bg-BG" sz="1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7" name="TextBox 6"/>
          <p:cNvSpPr txBox="1"/>
          <p:nvPr/>
        </p:nvSpPr>
        <p:spPr>
          <a:xfrm>
            <a:off x="1277322" y="6560112"/>
            <a:ext cx="6652264" cy="307777"/>
          </a:xfrm>
          <a:prstGeom prst="rect">
            <a:avLst/>
          </a:prstGeom>
          <a:noFill/>
        </p:spPr>
        <p:txBody>
          <a:bodyPr wrap="square" rtlCol="0" anchor="ctr">
            <a:spAutoFit/>
          </a:bodyPr>
          <a:lstStyle/>
          <a:p>
            <a:pPr algn="ctr"/>
            <a:r>
              <a:rPr lang="en-US" sz="1400" b="1" dirty="0" smtClean="0">
                <a:latin typeface="Calibri" pitchFamily="34" charset="0"/>
                <a:cs typeface="Calibri" pitchFamily="34" charset="0"/>
              </a:rPr>
              <a:t>3D Rasterization: A Bridge between Rasterization and Ray Casting</a:t>
            </a:r>
            <a:endParaRPr lang="bg-BG" sz="1400" b="1" dirty="0">
              <a:latin typeface="Calibri" pitchFamily="34" charset="0"/>
              <a:cs typeface="Calibri" pitchFamily="34" charset="0"/>
            </a:endParaRPr>
          </a:p>
        </p:txBody>
      </p:sp>
      <p:pic>
        <p:nvPicPr>
          <p:cNvPr id="10" name="Picture 2" descr="D:\Presentations\UdS logo.emf"/>
          <p:cNvPicPr>
            <a:picLocks noChangeAspect="1" noChangeArrowheads="1"/>
          </p:cNvPicPr>
          <p:nvPr/>
        </p:nvPicPr>
        <p:blipFill rotWithShape="1">
          <a:blip r:embed="rId5" cstate="print">
            <a:lum bright="100000"/>
            <a:extLst>
              <a:ext uri="{28A0092B-C50C-407E-A947-70E740481C1C}">
                <a14:useLocalDpi xmlns="" xmlns:a14="http://schemas.microsoft.com/office/drawing/2010/main" val="0"/>
              </a:ext>
            </a:extLst>
          </a:blip>
          <a:srcRect r="62296"/>
          <a:stretch/>
        </p:blipFill>
        <p:spPr bwMode="auto">
          <a:xfrm>
            <a:off x="7404043" y="34313"/>
            <a:ext cx="549081" cy="582593"/>
          </a:xfrm>
          <a:prstGeom prst="rect">
            <a:avLst/>
          </a:prstGeom>
          <a:noFill/>
          <a:ln>
            <a:noFill/>
          </a:ln>
          <a:effectLst>
            <a:reflection blurRad="6350" stA="25000" endPos="55500" dist="25400" dir="5400000" sy="-100000" algn="bl" rotWithShape="0"/>
          </a:effectLst>
          <a:extLst>
            <a:ext uri="{909E8E84-426E-40DD-AFC4-6F175D3DCCD1}">
              <a14:hiddenFill xmlns="" xmlns:a14="http://schemas.microsoft.com/office/drawing/2010/main">
                <a:solidFill>
                  <a:srgbClr val="FFFFFF"/>
                </a:solidFill>
              </a14:hiddenFill>
            </a:ext>
          </a:extLst>
        </p:spPr>
      </p:pic>
      <p:pic>
        <p:nvPicPr>
          <p:cNvPr id="1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031053" y="32719"/>
            <a:ext cx="1073150" cy="600075"/>
          </a:xfrm>
          <a:prstGeom prst="rect">
            <a:avLst/>
          </a:prstGeom>
          <a:noFill/>
          <a:ln>
            <a:noFill/>
          </a:ln>
          <a:effectLst>
            <a:reflection blurRad="6350" stA="25000" endPos="555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xmlns="" val="2080978068"/>
      </p:ext>
    </p:extLst>
  </p:cSld>
  <p:clrMap bg1="dk1" tx1="lt1" bg2="dk2" tx2="lt2" accent1="accent1" accent2="accent2" accent3="accent3" accent4="accent4" accent5="accent5" accent6="accent6" hlink="hlink" folHlink="folHlink"/>
  <p:sldLayoutIdLst>
    <p:sldLayoutId id="2147483722" r:id="rId1"/>
    <p:sldLayoutId id="2147483723" r:id="rId2"/>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1392935"/>
      </p:ext>
    </p:extLst>
  </p:cSld>
  <p:clrMap bg1="dk1" tx1="lt1" bg2="dk2" tx2="lt2" accent1="accent1" accent2="accent2" accent3="accent3" accent4="accent4" accent5="accent5" accent6="accent6" hlink="hlink" folHlink="folHlink"/>
  <p:sldLayoutIdLst>
    <p:sldLayoutId id="2147483733" r:id="rId1"/>
    <p:sldLayoutId id="2147483734" r:id="rId2"/>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786" y="1500174"/>
            <a:ext cx="7572428" cy="2273634"/>
          </a:xfrm>
        </p:spPr>
        <p:txBody>
          <a:bodyPr/>
          <a:lstStyle/>
          <a:p>
            <a:r>
              <a:rPr lang="en-US" dirty="0" smtClean="0"/>
              <a:t>3D Rasterization: </a:t>
            </a:r>
            <a:br>
              <a:rPr lang="en-US" dirty="0" smtClean="0"/>
            </a:br>
            <a:r>
              <a:rPr lang="en-US" dirty="0" smtClean="0"/>
              <a:t>A Bridge between Rasterization and Ray Casting</a:t>
            </a:r>
            <a:endParaRPr lang="bg-BG" dirty="0"/>
          </a:p>
        </p:txBody>
      </p:sp>
      <p:sp>
        <p:nvSpPr>
          <p:cNvPr id="6" name="Text Placeholder 5"/>
          <p:cNvSpPr>
            <a:spLocks noGrp="1"/>
          </p:cNvSpPr>
          <p:nvPr>
            <p:ph type="body" sz="quarter" idx="11"/>
          </p:nvPr>
        </p:nvSpPr>
        <p:spPr>
          <a:xfrm>
            <a:off x="0" y="4038602"/>
            <a:ext cx="9144000" cy="2247918"/>
          </a:xfrm>
        </p:spPr>
        <p:txBody>
          <a:bodyPr/>
          <a:lstStyle/>
          <a:p>
            <a:r>
              <a:rPr lang="en-US" sz="2800" dirty="0" smtClean="0"/>
              <a:t>Tom</a:t>
            </a:r>
            <a:r>
              <a:rPr lang="cs-CZ" sz="2800" dirty="0" smtClean="0"/>
              <a:t>áš Davidovič</a:t>
            </a:r>
          </a:p>
          <a:p>
            <a:r>
              <a:rPr lang="en-US" sz="2400" dirty="0" smtClean="0"/>
              <a:t>T. </a:t>
            </a:r>
            <a:r>
              <a:rPr lang="en-US" sz="2400" dirty="0" err="1" smtClean="0"/>
              <a:t>Engelhardt</a:t>
            </a:r>
            <a:r>
              <a:rPr lang="en-US" sz="2400" dirty="0" smtClean="0"/>
              <a:t>, I. </a:t>
            </a:r>
            <a:r>
              <a:rPr lang="en-US" sz="2400" dirty="0" err="1" smtClean="0"/>
              <a:t>Georgiev</a:t>
            </a:r>
            <a:r>
              <a:rPr lang="en-US" sz="2400" dirty="0" smtClean="0"/>
              <a:t>,</a:t>
            </a:r>
          </a:p>
          <a:p>
            <a:r>
              <a:rPr lang="cs-CZ" sz="2400" dirty="0" smtClean="0"/>
              <a:t>P. Slusallek</a:t>
            </a:r>
            <a:r>
              <a:rPr lang="en-US" sz="2400" dirty="0" smtClean="0"/>
              <a:t>, C. </a:t>
            </a:r>
            <a:r>
              <a:rPr lang="en-US" sz="2400" dirty="0" err="1" smtClean="0"/>
              <a:t>Dachsbacher</a:t>
            </a:r>
            <a:endParaRPr lang="en-US" sz="2400" dirty="0" smtClean="0"/>
          </a:p>
          <a:p>
            <a:endParaRPr lang="en-US" sz="2400" dirty="0" smtClean="0"/>
          </a:p>
          <a:p>
            <a:r>
              <a:rPr lang="en-US" sz="2400" dirty="0" smtClean="0"/>
              <a:t>Saarland University, Intel VCI &amp; Karlsruhe Institute of Technology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err="1" smtClean="0"/>
              <a:t>Pseudocode</a:t>
            </a:r>
            <a:endParaRPr lang="en-US" dirty="0" smtClean="0"/>
          </a:p>
        </p:txBody>
      </p:sp>
      <p:sp>
        <p:nvSpPr>
          <p:cNvPr id="4" name="Content Placeholder 3"/>
          <p:cNvSpPr>
            <a:spLocks noGrp="1"/>
          </p:cNvSpPr>
          <p:nvPr>
            <p:ph idx="1"/>
          </p:nvPr>
        </p:nvSpPr>
        <p:spPr/>
        <p:txBody>
          <a:bodyPr>
            <a:noAutofit/>
          </a:bodyPr>
          <a:lstStyle/>
          <a:p>
            <a:pPr>
              <a:buNone/>
            </a:pPr>
            <a:r>
              <a:rPr lang="en-US" sz="2400" dirty="0" smtClean="0"/>
              <a:t>Traverse( frustum F, node N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a:xfrm>
            <a:off x="-1" y="594360"/>
            <a:ext cx="6732241" cy="433394"/>
          </a:xfrm>
        </p:spPr>
        <p:txBody>
          <a:bodyPr/>
          <a:lstStyle/>
          <a:p>
            <a:r>
              <a:rPr lang="en-US" dirty="0" smtClean="0"/>
              <a:t>Frustum tracing</a:t>
            </a:r>
            <a:endParaRPr lang="en-US" dirty="0"/>
          </a:p>
        </p:txBody>
      </p:sp>
      <p:cxnSp>
        <p:nvCxnSpPr>
          <p:cNvPr id="51" name="Straight Connector 50"/>
          <p:cNvCxnSpPr/>
          <p:nvPr/>
        </p:nvCxnSpPr>
        <p:spPr>
          <a:xfrm flipV="1">
            <a:off x="755576" y="2636912"/>
            <a:ext cx="6264696" cy="72008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5576" y="3356992"/>
            <a:ext cx="6264696" cy="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55576" y="3356992"/>
            <a:ext cx="6264696" cy="72008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20272" y="1988840"/>
            <a:ext cx="0" cy="288032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755576" y="2996952"/>
            <a:ext cx="6264696" cy="36004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27584" y="3356992"/>
            <a:ext cx="6192688" cy="36004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27584" y="3356992"/>
            <a:ext cx="6192688" cy="1152128"/>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827584" y="2276872"/>
            <a:ext cx="6192688" cy="108012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5576" y="3356992"/>
            <a:ext cx="6264696" cy="1512168"/>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55576" y="1988840"/>
            <a:ext cx="6264696" cy="136815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err="1" smtClean="0"/>
              <a:t>Pseudocode</a:t>
            </a:r>
            <a:endParaRPr lang="en-US" dirty="0" smtClean="0"/>
          </a:p>
        </p:txBody>
      </p:sp>
      <p:sp>
        <p:nvSpPr>
          <p:cNvPr id="4" name="Content Placeholder 3"/>
          <p:cNvSpPr>
            <a:spLocks noGrp="1"/>
          </p:cNvSpPr>
          <p:nvPr>
            <p:ph idx="1"/>
          </p:nvPr>
        </p:nvSpPr>
        <p:spPr/>
        <p:txBody>
          <a:bodyPr>
            <a:noAutofit/>
          </a:bodyPr>
          <a:lstStyle/>
          <a:p>
            <a:pPr>
              <a:buNone/>
            </a:pPr>
            <a:r>
              <a:rPr lang="en-US" sz="2400" dirty="0" smtClean="0"/>
              <a:t>Traverse( frustum F, node N ) {</a:t>
            </a:r>
          </a:p>
          <a:p>
            <a:pPr>
              <a:buNone/>
            </a:pPr>
            <a:r>
              <a:rPr lang="en-US" sz="2400" dirty="0" smtClean="0"/>
              <a:t>	if ( </a:t>
            </a:r>
            <a:r>
              <a:rPr lang="en-US" sz="2400" dirty="0" err="1" smtClean="0">
                <a:solidFill>
                  <a:schemeClr val="accent6">
                    <a:lumMod val="40000"/>
                    <a:lumOff val="60000"/>
                  </a:schemeClr>
                </a:solidFill>
              </a:rPr>
              <a:t>isOutside</a:t>
            </a:r>
            <a:r>
              <a:rPr lang="en-US" sz="2400" dirty="0" smtClean="0">
                <a:solidFill>
                  <a:schemeClr val="accent6">
                    <a:lumMod val="40000"/>
                    <a:lumOff val="60000"/>
                  </a:schemeClr>
                </a:solidFill>
              </a:rPr>
              <a:t> </a:t>
            </a:r>
            <a:r>
              <a:rPr lang="en-US" sz="2400" dirty="0" smtClean="0"/>
              <a:t>or</a:t>
            </a:r>
            <a:r>
              <a:rPr lang="en-US" sz="2400" dirty="0" smtClean="0">
                <a:solidFill>
                  <a:schemeClr val="accent6">
                    <a:lumMod val="40000"/>
                    <a:lumOff val="60000"/>
                  </a:schemeClr>
                </a:solidFill>
              </a:rPr>
              <a:t> </a:t>
            </a:r>
            <a:r>
              <a:rPr lang="en-US" sz="2400" dirty="0" err="1" smtClean="0">
                <a:solidFill>
                  <a:schemeClr val="accent6">
                    <a:lumMod val="40000"/>
                    <a:lumOff val="60000"/>
                  </a:schemeClr>
                </a:solidFill>
              </a:rPr>
              <a:t>isOccluded</a:t>
            </a:r>
            <a:r>
              <a:rPr lang="en-US" sz="2400" dirty="0" smtClean="0">
                <a:solidFill>
                  <a:schemeClr val="accent6">
                    <a:lumMod val="40000"/>
                    <a:lumOff val="60000"/>
                  </a:schemeClr>
                </a:solidFill>
              </a:rPr>
              <a:t> </a:t>
            </a:r>
            <a:r>
              <a:rPr lang="en-US" sz="2400" dirty="0" smtClean="0"/>
              <a:t>) return;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flipH="1">
            <a:off x="4234434" y="3994150"/>
            <a:ext cx="1016" cy="205978"/>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0" y="3790950"/>
            <a:ext cx="0" cy="263376"/>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00600" y="3578225"/>
            <a:ext cx="0" cy="24750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21213" y="3371850"/>
            <a:ext cx="0" cy="204639"/>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184650" y="2606675"/>
            <a:ext cx="0" cy="161925"/>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a:xfrm>
            <a:off x="-1" y="594360"/>
            <a:ext cx="6732241" cy="433394"/>
          </a:xfrm>
        </p:spPr>
        <p:txBody>
          <a:bodyPr/>
          <a:lstStyle/>
          <a:p>
            <a:r>
              <a:rPr lang="en-US" dirty="0" smtClean="0"/>
              <a:t>Frustum tracing</a:t>
            </a:r>
            <a:endParaRPr lang="en-US" dirty="0"/>
          </a:p>
        </p:txBody>
      </p:sp>
      <p:cxnSp>
        <p:nvCxnSpPr>
          <p:cNvPr id="51" name="Straight Connector 50"/>
          <p:cNvCxnSpPr/>
          <p:nvPr/>
        </p:nvCxnSpPr>
        <p:spPr>
          <a:xfrm flipV="1">
            <a:off x="755576" y="2636912"/>
            <a:ext cx="6264696" cy="72008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5576" y="3356992"/>
            <a:ext cx="6264696" cy="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55576" y="3356992"/>
            <a:ext cx="6264696" cy="72008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20272" y="1988840"/>
            <a:ext cx="0" cy="288032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755576" y="2996952"/>
            <a:ext cx="6264696" cy="36004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827584" y="3356992"/>
            <a:ext cx="6192688" cy="36004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27584" y="3356992"/>
            <a:ext cx="6192688" cy="1152128"/>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827584" y="2276872"/>
            <a:ext cx="6192688" cy="108012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5576" y="3356992"/>
            <a:ext cx="6264696" cy="1512168"/>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55576" y="1988840"/>
            <a:ext cx="6264696" cy="136815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843808" y="1340768"/>
            <a:ext cx="720080" cy="1080120"/>
          </a:xfrm>
          <a:prstGeom prst="rect">
            <a:avLst/>
          </a:prstGeom>
          <a:solidFill>
            <a:schemeClr val="accent4">
              <a:lumMod val="75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Rectangle 15"/>
          <p:cNvSpPr/>
          <p:nvPr/>
        </p:nvSpPr>
        <p:spPr>
          <a:xfrm>
            <a:off x="3635896" y="1556792"/>
            <a:ext cx="1350050" cy="461665"/>
          </a:xfrm>
          <a:prstGeom prst="rect">
            <a:avLst/>
          </a:prstGeom>
        </p:spPr>
        <p:txBody>
          <a:bodyPr wrap="none">
            <a:spAutoFit/>
          </a:bodyPr>
          <a:lstStyle/>
          <a:p>
            <a:r>
              <a:rPr lang="en-US" sz="2400" dirty="0" err="1" smtClean="0">
                <a:solidFill>
                  <a:schemeClr val="accent6">
                    <a:lumMod val="40000"/>
                    <a:lumOff val="60000"/>
                  </a:schemeClr>
                </a:solidFill>
                <a:latin typeface="+mn-lt"/>
              </a:rPr>
              <a:t>isOutside</a:t>
            </a:r>
            <a:endParaRPr lang="en-US" sz="2400" dirty="0">
              <a:latin typeface="+mn-lt"/>
            </a:endParaRPr>
          </a:p>
        </p:txBody>
      </p:sp>
      <p:sp>
        <p:nvSpPr>
          <p:cNvPr id="27" name="Rectangle 26"/>
          <p:cNvSpPr/>
          <p:nvPr/>
        </p:nvSpPr>
        <p:spPr>
          <a:xfrm>
            <a:off x="5508104" y="3501008"/>
            <a:ext cx="720080" cy="1080120"/>
          </a:xfrm>
          <a:prstGeom prst="rect">
            <a:avLst/>
          </a:prstGeom>
          <a:solidFill>
            <a:schemeClr val="accent4">
              <a:lumMod val="75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9" name="Rectangle 28"/>
          <p:cNvSpPr/>
          <p:nvPr/>
        </p:nvSpPr>
        <p:spPr>
          <a:xfrm>
            <a:off x="4552950" y="4562078"/>
            <a:ext cx="1548822" cy="461665"/>
          </a:xfrm>
          <a:prstGeom prst="rect">
            <a:avLst/>
          </a:prstGeom>
        </p:spPr>
        <p:txBody>
          <a:bodyPr wrap="none">
            <a:spAutoFit/>
          </a:bodyPr>
          <a:lstStyle/>
          <a:p>
            <a:r>
              <a:rPr lang="en-US" sz="2400" dirty="0" err="1" smtClean="0">
                <a:solidFill>
                  <a:schemeClr val="accent6">
                    <a:lumMod val="40000"/>
                    <a:lumOff val="60000"/>
                  </a:schemeClr>
                </a:solidFill>
                <a:latin typeface="+mn-lt"/>
              </a:rPr>
              <a:t>isOccluded</a:t>
            </a:r>
            <a:endParaRPr lang="en-US" sz="2400" dirty="0">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7"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err="1" smtClean="0"/>
              <a:t>Pseudocode</a:t>
            </a:r>
            <a:endParaRPr lang="en-US" dirty="0" smtClean="0"/>
          </a:p>
        </p:txBody>
      </p:sp>
      <p:sp>
        <p:nvSpPr>
          <p:cNvPr id="4" name="Content Placeholder 3"/>
          <p:cNvSpPr>
            <a:spLocks noGrp="1"/>
          </p:cNvSpPr>
          <p:nvPr>
            <p:ph idx="1"/>
          </p:nvPr>
        </p:nvSpPr>
        <p:spPr/>
        <p:txBody>
          <a:bodyPr>
            <a:noAutofit/>
          </a:bodyPr>
          <a:lstStyle/>
          <a:p>
            <a:pPr>
              <a:buNone/>
            </a:pPr>
            <a:r>
              <a:rPr lang="en-US" sz="2400" dirty="0" smtClean="0"/>
              <a:t>Traverse( frustum F, node N ) {</a:t>
            </a:r>
          </a:p>
          <a:p>
            <a:pPr>
              <a:buNone/>
            </a:pPr>
            <a:r>
              <a:rPr lang="en-US" sz="2400" dirty="0" smtClean="0"/>
              <a:t>	if ( </a:t>
            </a:r>
            <a:r>
              <a:rPr lang="en-US" sz="2400" dirty="0" err="1" smtClean="0">
                <a:solidFill>
                  <a:schemeClr val="accent6">
                    <a:lumMod val="40000"/>
                    <a:lumOff val="60000"/>
                  </a:schemeClr>
                </a:solidFill>
              </a:rPr>
              <a:t>isOutside</a:t>
            </a:r>
            <a:r>
              <a:rPr lang="en-US" sz="2400" dirty="0" smtClean="0">
                <a:solidFill>
                  <a:schemeClr val="accent6">
                    <a:lumMod val="40000"/>
                    <a:lumOff val="60000"/>
                  </a:schemeClr>
                </a:solidFill>
              </a:rPr>
              <a:t> </a:t>
            </a:r>
            <a:r>
              <a:rPr lang="en-US" sz="2400" dirty="0" smtClean="0"/>
              <a:t>or</a:t>
            </a:r>
            <a:r>
              <a:rPr lang="en-US" sz="2400" dirty="0" smtClean="0">
                <a:solidFill>
                  <a:schemeClr val="accent6">
                    <a:lumMod val="40000"/>
                    <a:lumOff val="60000"/>
                  </a:schemeClr>
                </a:solidFill>
              </a:rPr>
              <a:t> </a:t>
            </a:r>
            <a:r>
              <a:rPr lang="en-US" sz="2400" dirty="0" err="1" smtClean="0">
                <a:solidFill>
                  <a:schemeClr val="accent6">
                    <a:lumMod val="40000"/>
                    <a:lumOff val="60000"/>
                  </a:schemeClr>
                </a:solidFill>
              </a:rPr>
              <a:t>isOccluded</a:t>
            </a:r>
            <a:r>
              <a:rPr lang="en-US" sz="2400" dirty="0" smtClean="0">
                <a:solidFill>
                  <a:schemeClr val="accent6">
                    <a:lumMod val="40000"/>
                    <a:lumOff val="60000"/>
                  </a:schemeClr>
                </a:solidFill>
              </a:rPr>
              <a:t> </a:t>
            </a:r>
            <a:r>
              <a:rPr lang="en-US" sz="2400" dirty="0" smtClean="0"/>
              <a:t>) return;</a:t>
            </a:r>
          </a:p>
          <a:p>
            <a:pPr>
              <a:buNone/>
            </a:pPr>
            <a:r>
              <a:rPr lang="en-US" sz="2400" dirty="0" smtClean="0"/>
              <a:t>	if ( </a:t>
            </a:r>
            <a:r>
              <a:rPr lang="en-US" sz="2400" dirty="0" err="1" smtClean="0">
                <a:solidFill>
                  <a:schemeClr val="accent6">
                    <a:lumMod val="40000"/>
                    <a:lumOff val="60000"/>
                  </a:schemeClr>
                </a:solidFill>
              </a:rPr>
              <a:t>splitFrustum</a:t>
            </a:r>
            <a:r>
              <a:rPr lang="en-US" sz="2400" dirty="0" smtClean="0"/>
              <a:t> ) {</a:t>
            </a:r>
          </a:p>
          <a:p>
            <a:pPr>
              <a:buNone/>
            </a:pPr>
            <a:r>
              <a:rPr lang="en-US" sz="2400" dirty="0" smtClean="0"/>
              <a:t>		split F into sub-frusta </a:t>
            </a:r>
            <a:r>
              <a:rPr lang="en-US" sz="2400" dirty="0" err="1" smtClean="0"/>
              <a:t>Fi</a:t>
            </a:r>
            <a:endParaRPr lang="en-US" sz="2400" dirty="0" smtClean="0"/>
          </a:p>
          <a:p>
            <a:pPr>
              <a:buNone/>
            </a:pPr>
            <a:r>
              <a:rPr lang="en-US" sz="2400" dirty="0" smtClean="0"/>
              <a:t>		</a:t>
            </a:r>
            <a:r>
              <a:rPr lang="en-US" sz="2400" dirty="0" err="1" smtClean="0"/>
              <a:t>foreach</a:t>
            </a:r>
            <a:r>
              <a:rPr lang="en-US" sz="2400" dirty="0" smtClean="0"/>
              <a:t> ( </a:t>
            </a:r>
            <a:r>
              <a:rPr lang="en-US" sz="2400" dirty="0" err="1" smtClean="0"/>
              <a:t>Fi</a:t>
            </a:r>
            <a:r>
              <a:rPr lang="en-US" sz="2400" dirty="0" smtClean="0"/>
              <a:t> ) traverse ( </a:t>
            </a:r>
            <a:r>
              <a:rPr lang="en-US" sz="2400" dirty="0" err="1" smtClean="0"/>
              <a:t>Fi</a:t>
            </a:r>
            <a:r>
              <a:rPr lang="en-US" sz="2400" dirty="0" smtClean="0"/>
              <a:t>, N )</a:t>
            </a:r>
          </a:p>
          <a:p>
            <a:pPr>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a:xfrm>
            <a:off x="-1" y="594360"/>
            <a:ext cx="6732241" cy="433394"/>
          </a:xfrm>
        </p:spPr>
        <p:txBody>
          <a:bodyPr/>
          <a:lstStyle/>
          <a:p>
            <a:r>
              <a:rPr lang="en-US" dirty="0" smtClean="0"/>
              <a:t>Frustum tracing</a:t>
            </a:r>
            <a:endParaRPr lang="en-US" dirty="0"/>
          </a:p>
        </p:txBody>
      </p:sp>
      <p:cxnSp>
        <p:nvCxnSpPr>
          <p:cNvPr id="28" name="Straight Connector 27"/>
          <p:cNvCxnSpPr/>
          <p:nvPr/>
        </p:nvCxnSpPr>
        <p:spPr>
          <a:xfrm>
            <a:off x="755576" y="3356992"/>
            <a:ext cx="6264696" cy="1512168"/>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55576" y="1988840"/>
            <a:ext cx="6264696" cy="136815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55576" y="3356992"/>
            <a:ext cx="6264696" cy="0"/>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020272" y="1988840"/>
            <a:ext cx="0" cy="288032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5940152" y="3429000"/>
            <a:ext cx="720080" cy="1080120"/>
          </a:xfrm>
          <a:prstGeom prst="rect">
            <a:avLst/>
          </a:prstGeom>
          <a:solidFill>
            <a:schemeClr val="accent4">
              <a:lumMod val="75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77" name="Straight Connector 76"/>
          <p:cNvCxnSpPr/>
          <p:nvPr/>
        </p:nvCxnSpPr>
        <p:spPr>
          <a:xfrm>
            <a:off x="755576" y="3356992"/>
            <a:ext cx="6264696" cy="0"/>
          </a:xfrm>
          <a:prstGeom prst="line">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164288" y="3501008"/>
            <a:ext cx="1206228" cy="461665"/>
          </a:xfrm>
          <a:prstGeom prst="rect">
            <a:avLst/>
          </a:prstGeom>
          <a:solidFill>
            <a:schemeClr val="bg1">
              <a:lumMod val="95000"/>
              <a:lumOff val="5000"/>
              <a:alpha val="0"/>
            </a:schemeClr>
          </a:solidFill>
        </p:spPr>
        <p:txBody>
          <a:bodyPr wrap="none" rtlCol="0">
            <a:spAutoFit/>
          </a:bodyPr>
          <a:lstStyle/>
          <a:p>
            <a:r>
              <a:rPr lang="en-US" sz="2400" dirty="0" smtClean="0">
                <a:latin typeface="+mn-lt"/>
              </a:rPr>
              <a:t>Splitting</a:t>
            </a: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flipH="1">
            <a:off x="5796138" y="2247900"/>
            <a:ext cx="195087" cy="2621260"/>
          </a:xfrm>
          <a:prstGeom prst="line">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4860032" y="3429000"/>
            <a:ext cx="2304256" cy="0"/>
          </a:xfrm>
          <a:prstGeom prst="line">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a:xfrm>
            <a:off x="-1" y="594360"/>
            <a:ext cx="6732241" cy="433394"/>
          </a:xfrm>
        </p:spPr>
        <p:txBody>
          <a:bodyPr/>
          <a:lstStyle/>
          <a:p>
            <a:r>
              <a:rPr lang="en-US" dirty="0" smtClean="0"/>
              <a:t>Frustum tracing</a:t>
            </a:r>
            <a:endParaRPr lang="en-US" dirty="0"/>
          </a:p>
        </p:txBody>
      </p:sp>
      <p:cxnSp>
        <p:nvCxnSpPr>
          <p:cNvPr id="28" name="Straight Connector 27"/>
          <p:cNvCxnSpPr/>
          <p:nvPr/>
        </p:nvCxnSpPr>
        <p:spPr>
          <a:xfrm flipV="1">
            <a:off x="1403648" y="4869160"/>
            <a:ext cx="5616624" cy="64807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403648" y="2132856"/>
            <a:ext cx="5904656" cy="3384376"/>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020272" y="2132856"/>
            <a:ext cx="288032" cy="273630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716016" y="4869160"/>
            <a:ext cx="2304256" cy="0"/>
          </a:xfrm>
          <a:prstGeom prst="line">
            <a:avLst/>
          </a:prstGeom>
          <a:ln w="25400">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60032" y="2132856"/>
            <a:ext cx="2448272" cy="21602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716016" y="2348880"/>
            <a:ext cx="144016" cy="2520280"/>
          </a:xfrm>
          <a:prstGeom prst="line">
            <a:avLst/>
          </a:prstGeom>
          <a:ln w="25400">
            <a:solidFill>
              <a:schemeClr val="tx1"/>
            </a:solidFill>
            <a:prstDash val="lgDash"/>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403648" y="2348880"/>
            <a:ext cx="3456384" cy="3168352"/>
          </a:xfrm>
          <a:prstGeom prst="line">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403648" y="4869160"/>
            <a:ext cx="3312368" cy="648072"/>
          </a:xfrm>
          <a:prstGeom prst="line">
            <a:avLst/>
          </a:prstGeom>
          <a:ln w="25400">
            <a:solidFill>
              <a:schemeClr val="tx1"/>
            </a:solidFill>
            <a:prstDash val="lgDash"/>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220072" y="2492896"/>
            <a:ext cx="481222" cy="461665"/>
          </a:xfrm>
          <a:prstGeom prst="rect">
            <a:avLst/>
          </a:prstGeom>
          <a:solidFill>
            <a:schemeClr val="bg1">
              <a:lumMod val="95000"/>
              <a:lumOff val="5000"/>
              <a:alpha val="0"/>
            </a:schemeClr>
          </a:solidFill>
        </p:spPr>
        <p:txBody>
          <a:bodyPr wrap="none" rtlCol="0">
            <a:spAutoFit/>
          </a:bodyPr>
          <a:lstStyle/>
          <a:p>
            <a:r>
              <a:rPr lang="en-US" sz="2400" dirty="0" smtClean="0">
                <a:solidFill>
                  <a:srgbClr val="C00000"/>
                </a:solidFill>
                <a:latin typeface="+mn-lt"/>
              </a:rPr>
              <a:t>F1</a:t>
            </a:r>
          </a:p>
        </p:txBody>
      </p:sp>
      <p:sp>
        <p:nvSpPr>
          <p:cNvPr id="34" name="TextBox 33"/>
          <p:cNvSpPr txBox="1"/>
          <p:nvPr/>
        </p:nvSpPr>
        <p:spPr>
          <a:xfrm>
            <a:off x="6372200" y="2492896"/>
            <a:ext cx="481222" cy="461665"/>
          </a:xfrm>
          <a:prstGeom prst="rect">
            <a:avLst/>
          </a:prstGeom>
          <a:solidFill>
            <a:schemeClr val="bg1">
              <a:lumMod val="95000"/>
              <a:lumOff val="5000"/>
              <a:alpha val="0"/>
            </a:schemeClr>
          </a:solidFill>
        </p:spPr>
        <p:txBody>
          <a:bodyPr wrap="none" rtlCol="0">
            <a:spAutoFit/>
          </a:bodyPr>
          <a:lstStyle/>
          <a:p>
            <a:r>
              <a:rPr lang="en-US" sz="2400" dirty="0" smtClean="0">
                <a:solidFill>
                  <a:srgbClr val="C00000"/>
                </a:solidFill>
                <a:latin typeface="+mn-lt"/>
              </a:rPr>
              <a:t>F2</a:t>
            </a:r>
          </a:p>
        </p:txBody>
      </p:sp>
      <p:sp>
        <p:nvSpPr>
          <p:cNvPr id="35" name="TextBox 34"/>
          <p:cNvSpPr txBox="1"/>
          <p:nvPr/>
        </p:nvSpPr>
        <p:spPr>
          <a:xfrm>
            <a:off x="5076056" y="3903439"/>
            <a:ext cx="481222" cy="461665"/>
          </a:xfrm>
          <a:prstGeom prst="rect">
            <a:avLst/>
          </a:prstGeom>
          <a:solidFill>
            <a:schemeClr val="bg1">
              <a:lumMod val="95000"/>
              <a:lumOff val="5000"/>
              <a:alpha val="0"/>
            </a:schemeClr>
          </a:solidFill>
        </p:spPr>
        <p:txBody>
          <a:bodyPr wrap="none" rtlCol="0">
            <a:spAutoFit/>
          </a:bodyPr>
          <a:lstStyle/>
          <a:p>
            <a:r>
              <a:rPr lang="en-US" sz="2400" dirty="0" smtClean="0">
                <a:solidFill>
                  <a:srgbClr val="C00000"/>
                </a:solidFill>
                <a:latin typeface="+mn-lt"/>
              </a:rPr>
              <a:t>F3</a:t>
            </a:r>
          </a:p>
        </p:txBody>
      </p:sp>
      <p:sp>
        <p:nvSpPr>
          <p:cNvPr id="36" name="TextBox 35"/>
          <p:cNvSpPr txBox="1"/>
          <p:nvPr/>
        </p:nvSpPr>
        <p:spPr>
          <a:xfrm>
            <a:off x="6228184" y="3903439"/>
            <a:ext cx="481222" cy="461665"/>
          </a:xfrm>
          <a:prstGeom prst="rect">
            <a:avLst/>
          </a:prstGeom>
          <a:solidFill>
            <a:schemeClr val="bg1">
              <a:lumMod val="95000"/>
              <a:lumOff val="5000"/>
              <a:alpha val="0"/>
            </a:schemeClr>
          </a:solidFill>
        </p:spPr>
        <p:txBody>
          <a:bodyPr wrap="none" rtlCol="0">
            <a:spAutoFit/>
          </a:bodyPr>
          <a:lstStyle/>
          <a:p>
            <a:r>
              <a:rPr lang="en-US" sz="2400" dirty="0" smtClean="0">
                <a:solidFill>
                  <a:srgbClr val="C00000"/>
                </a:solidFill>
                <a:latin typeface="+mn-lt"/>
              </a:rPr>
              <a:t>F4</a:t>
            </a:r>
          </a:p>
        </p:txBody>
      </p:sp>
      <p:cxnSp>
        <p:nvCxnSpPr>
          <p:cNvPr id="37" name="Straight Connector 36"/>
          <p:cNvCxnSpPr/>
          <p:nvPr/>
        </p:nvCxnSpPr>
        <p:spPr>
          <a:xfrm flipV="1">
            <a:off x="1403648" y="3429000"/>
            <a:ext cx="4536504" cy="2088232"/>
          </a:xfrm>
          <a:prstGeom prst="line">
            <a:avLst/>
          </a:prstGeom>
          <a:ln w="25400">
            <a:solidFill>
              <a:srgbClr val="C00000"/>
            </a:solidFill>
            <a:prstDash val="lgDash"/>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err="1" smtClean="0"/>
              <a:t>Pseudocode</a:t>
            </a:r>
            <a:endParaRPr lang="en-US" dirty="0" smtClean="0"/>
          </a:p>
        </p:txBody>
      </p:sp>
      <p:sp>
        <p:nvSpPr>
          <p:cNvPr id="4" name="Content Placeholder 3"/>
          <p:cNvSpPr>
            <a:spLocks noGrp="1"/>
          </p:cNvSpPr>
          <p:nvPr>
            <p:ph idx="1"/>
          </p:nvPr>
        </p:nvSpPr>
        <p:spPr/>
        <p:txBody>
          <a:bodyPr>
            <a:noAutofit/>
          </a:bodyPr>
          <a:lstStyle/>
          <a:p>
            <a:pPr>
              <a:buNone/>
            </a:pPr>
            <a:r>
              <a:rPr lang="en-US" sz="2400" dirty="0" smtClean="0"/>
              <a:t>Traverse( frustum F, node N ) {</a:t>
            </a:r>
          </a:p>
          <a:p>
            <a:pPr>
              <a:buNone/>
            </a:pPr>
            <a:r>
              <a:rPr lang="en-US" sz="2400" dirty="0" smtClean="0"/>
              <a:t>	if ( </a:t>
            </a:r>
            <a:r>
              <a:rPr lang="en-US" sz="2400" dirty="0" err="1" smtClean="0">
                <a:solidFill>
                  <a:schemeClr val="accent6">
                    <a:lumMod val="40000"/>
                    <a:lumOff val="60000"/>
                  </a:schemeClr>
                </a:solidFill>
              </a:rPr>
              <a:t>isOutside</a:t>
            </a:r>
            <a:r>
              <a:rPr lang="en-US" sz="2400" dirty="0" smtClean="0">
                <a:solidFill>
                  <a:schemeClr val="accent6">
                    <a:lumMod val="40000"/>
                    <a:lumOff val="60000"/>
                  </a:schemeClr>
                </a:solidFill>
              </a:rPr>
              <a:t> </a:t>
            </a:r>
            <a:r>
              <a:rPr lang="en-US" sz="2400" dirty="0" smtClean="0"/>
              <a:t>or</a:t>
            </a:r>
            <a:r>
              <a:rPr lang="en-US" sz="2400" dirty="0" smtClean="0">
                <a:solidFill>
                  <a:schemeClr val="accent6">
                    <a:lumMod val="40000"/>
                    <a:lumOff val="60000"/>
                  </a:schemeClr>
                </a:solidFill>
              </a:rPr>
              <a:t> </a:t>
            </a:r>
            <a:r>
              <a:rPr lang="en-US" sz="2400" dirty="0" err="1" smtClean="0">
                <a:solidFill>
                  <a:schemeClr val="accent6">
                    <a:lumMod val="40000"/>
                    <a:lumOff val="60000"/>
                  </a:schemeClr>
                </a:solidFill>
              </a:rPr>
              <a:t>isOccluded</a:t>
            </a:r>
            <a:r>
              <a:rPr lang="en-US" sz="2400" dirty="0" smtClean="0">
                <a:solidFill>
                  <a:schemeClr val="accent6">
                    <a:lumMod val="40000"/>
                    <a:lumOff val="60000"/>
                  </a:schemeClr>
                </a:solidFill>
              </a:rPr>
              <a:t> </a:t>
            </a:r>
            <a:r>
              <a:rPr lang="en-US" sz="2400" dirty="0" smtClean="0"/>
              <a:t>) return;</a:t>
            </a:r>
          </a:p>
          <a:p>
            <a:pPr>
              <a:buNone/>
            </a:pPr>
            <a:r>
              <a:rPr lang="en-US" sz="2400" dirty="0" smtClean="0"/>
              <a:t>	if ( </a:t>
            </a:r>
            <a:r>
              <a:rPr lang="en-US" sz="2400" dirty="0" err="1" smtClean="0">
                <a:solidFill>
                  <a:schemeClr val="accent6">
                    <a:lumMod val="40000"/>
                    <a:lumOff val="60000"/>
                  </a:schemeClr>
                </a:solidFill>
              </a:rPr>
              <a:t>splitFrustum</a:t>
            </a:r>
            <a:r>
              <a:rPr lang="en-US" sz="2400" dirty="0" smtClean="0"/>
              <a:t> ) {</a:t>
            </a:r>
          </a:p>
          <a:p>
            <a:pPr>
              <a:buNone/>
            </a:pPr>
            <a:r>
              <a:rPr lang="en-US" sz="2400" dirty="0" smtClean="0"/>
              <a:t>		split F into sub-frusta </a:t>
            </a:r>
            <a:r>
              <a:rPr lang="en-US" sz="2400" dirty="0" err="1" smtClean="0"/>
              <a:t>Fi</a:t>
            </a:r>
            <a:endParaRPr lang="en-US" sz="2400" dirty="0" smtClean="0"/>
          </a:p>
          <a:p>
            <a:pPr>
              <a:buNone/>
            </a:pPr>
            <a:r>
              <a:rPr lang="en-US" sz="2400" dirty="0" smtClean="0"/>
              <a:t>		</a:t>
            </a:r>
            <a:r>
              <a:rPr lang="en-US" sz="2400" dirty="0" err="1" smtClean="0"/>
              <a:t>foreach</a:t>
            </a:r>
            <a:r>
              <a:rPr lang="en-US" sz="2400" dirty="0" smtClean="0"/>
              <a:t> ( </a:t>
            </a:r>
            <a:r>
              <a:rPr lang="en-US" sz="2400" dirty="0" err="1" smtClean="0"/>
              <a:t>Fi</a:t>
            </a:r>
            <a:r>
              <a:rPr lang="en-US" sz="2400" dirty="0" smtClean="0"/>
              <a:t> ) traverse ( </a:t>
            </a:r>
            <a:r>
              <a:rPr lang="en-US" sz="2400" dirty="0" err="1" smtClean="0"/>
              <a:t>Fi</a:t>
            </a:r>
            <a:r>
              <a:rPr lang="en-US" sz="2400" dirty="0" smtClean="0"/>
              <a:t>, N )</a:t>
            </a:r>
          </a:p>
          <a:p>
            <a:pPr>
              <a:buNone/>
            </a:pPr>
            <a:r>
              <a:rPr lang="en-US" sz="2400" dirty="0" smtClean="0"/>
              <a:t>	} else {</a:t>
            </a:r>
          </a:p>
          <a:p>
            <a:pPr>
              <a:buNone/>
            </a:pPr>
            <a:r>
              <a:rPr lang="en-US" sz="2400" dirty="0" smtClean="0"/>
              <a:t>		if ( </a:t>
            </a:r>
            <a:r>
              <a:rPr lang="en-US" sz="2400" dirty="0" err="1" smtClean="0">
                <a:solidFill>
                  <a:schemeClr val="accent6">
                    <a:lumMod val="40000"/>
                    <a:lumOff val="60000"/>
                  </a:schemeClr>
                </a:solidFill>
              </a:rPr>
              <a:t>generateSamples</a:t>
            </a:r>
            <a:r>
              <a:rPr lang="en-US" sz="2400" dirty="0" smtClean="0"/>
              <a:t> ) {</a:t>
            </a:r>
          </a:p>
          <a:p>
            <a:pPr>
              <a:buNone/>
            </a:pPr>
            <a:r>
              <a:rPr lang="en-US" sz="2400" dirty="0" smtClean="0"/>
              <a:t>			</a:t>
            </a:r>
            <a:r>
              <a:rPr lang="en-US" sz="2400" dirty="0" err="1" smtClean="0"/>
              <a:t>rasterize</a:t>
            </a:r>
            <a:r>
              <a:rPr lang="en-US" sz="2400" dirty="0" smtClean="0"/>
              <a:t> ( N, </a:t>
            </a:r>
            <a:r>
              <a:rPr lang="en-US" sz="2400" dirty="0" smtClean="0">
                <a:solidFill>
                  <a:schemeClr val="accent6">
                    <a:lumMod val="40000"/>
                    <a:lumOff val="60000"/>
                  </a:schemeClr>
                </a:solidFill>
              </a:rPr>
              <a:t>binning</a:t>
            </a:r>
            <a:r>
              <a:rPr lang="en-US" sz="2400" dirty="0" smtClean="0"/>
              <a:t> )</a:t>
            </a:r>
          </a:p>
          <a:p>
            <a:pPr>
              <a:buNone/>
            </a:pPr>
            <a:r>
              <a:rPr lang="en-US" sz="2400" dirty="0" smtClean="0"/>
              <a:t>		} else {</a:t>
            </a:r>
          </a:p>
          <a:p>
            <a:pPr>
              <a:buNone/>
            </a:pPr>
            <a:r>
              <a:rPr lang="en-US" sz="2400" dirty="0" smtClean="0"/>
              <a:t>			</a:t>
            </a:r>
            <a:r>
              <a:rPr lang="en-US" sz="2400" dirty="0" err="1" smtClean="0"/>
              <a:t>foreach</a:t>
            </a:r>
            <a:r>
              <a:rPr lang="en-US" sz="2400" dirty="0" smtClean="0"/>
              <a:t> ( child of N )</a:t>
            </a:r>
          </a:p>
          <a:p>
            <a:pPr>
              <a:buNone/>
            </a:pPr>
            <a:r>
              <a:rPr lang="en-US" sz="2400" dirty="0" smtClean="0"/>
              <a:t>				traverse ( F, child of N )</a:t>
            </a:r>
          </a:p>
          <a:p>
            <a:pPr>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3707904" y="3861048"/>
            <a:ext cx="2520280" cy="64807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smtClean="0"/>
              <a:t>Binning – vertex culling</a:t>
            </a:r>
            <a:endParaRPr lang="en-US" dirty="0"/>
          </a:p>
        </p:txBody>
      </p:sp>
      <p:cxnSp>
        <p:nvCxnSpPr>
          <p:cNvPr id="35" name="Straight Connector 34"/>
          <p:cNvCxnSpPr/>
          <p:nvPr/>
        </p:nvCxnSpPr>
        <p:spPr>
          <a:xfrm flipH="1">
            <a:off x="3707904" y="2204864"/>
            <a:ext cx="2376264" cy="165618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4168" y="2204864"/>
            <a:ext cx="144016" cy="230425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35896"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16016"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5896" y="1916832"/>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35896" y="2996952"/>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716016"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6136"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16016" y="1916832"/>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716016" y="2996952"/>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563888" y="292494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5" name="Oval 74"/>
          <p:cNvSpPr/>
          <p:nvPr/>
        </p:nvSpPr>
        <p:spPr>
          <a:xfrm>
            <a:off x="4644008" y="292494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6" name="Oval 75"/>
          <p:cNvSpPr/>
          <p:nvPr/>
        </p:nvSpPr>
        <p:spPr>
          <a:xfrm>
            <a:off x="4644008" y="184482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7" name="Oval 76"/>
          <p:cNvSpPr/>
          <p:nvPr/>
        </p:nvSpPr>
        <p:spPr>
          <a:xfrm>
            <a:off x="3563888" y="184482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2" name="Oval 81"/>
          <p:cNvSpPr/>
          <p:nvPr/>
        </p:nvSpPr>
        <p:spPr>
          <a:xfrm>
            <a:off x="5724128" y="292494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3" name="Oval 82"/>
          <p:cNvSpPr/>
          <p:nvPr/>
        </p:nvSpPr>
        <p:spPr>
          <a:xfrm>
            <a:off x="5724128" y="184482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TextBox 23"/>
          <p:cNvSpPr txBox="1"/>
          <p:nvPr/>
        </p:nvSpPr>
        <p:spPr>
          <a:xfrm>
            <a:off x="3059832" y="3717032"/>
            <a:ext cx="502061" cy="461665"/>
          </a:xfrm>
          <a:prstGeom prst="rect">
            <a:avLst/>
          </a:prstGeom>
          <a:noFill/>
        </p:spPr>
        <p:txBody>
          <a:bodyPr wrap="none" rtlCol="0">
            <a:spAutoFit/>
          </a:bodyPr>
          <a:lstStyle/>
          <a:p>
            <a:r>
              <a:rPr lang="en-US" sz="2400" dirty="0" smtClean="0">
                <a:latin typeface="+mn-lt"/>
              </a:rPr>
              <a:t>p0</a:t>
            </a:r>
            <a:endParaRPr lang="en-US" sz="2400" dirty="0">
              <a:latin typeface="+mn-lt"/>
            </a:endParaRPr>
          </a:p>
        </p:txBody>
      </p:sp>
      <p:sp>
        <p:nvSpPr>
          <p:cNvPr id="25" name="TextBox 24"/>
          <p:cNvSpPr txBox="1"/>
          <p:nvPr/>
        </p:nvSpPr>
        <p:spPr>
          <a:xfrm>
            <a:off x="6228184" y="1628800"/>
            <a:ext cx="502061" cy="461665"/>
          </a:xfrm>
          <a:prstGeom prst="rect">
            <a:avLst/>
          </a:prstGeom>
          <a:noFill/>
        </p:spPr>
        <p:txBody>
          <a:bodyPr wrap="none" rtlCol="0">
            <a:spAutoFit/>
          </a:bodyPr>
          <a:lstStyle/>
          <a:p>
            <a:r>
              <a:rPr lang="en-US" sz="2400" dirty="0" smtClean="0">
                <a:latin typeface="+mn-lt"/>
              </a:rPr>
              <a:t>p1</a:t>
            </a:r>
            <a:endParaRPr lang="en-US" sz="2400" dirty="0">
              <a:latin typeface="+mn-lt"/>
            </a:endParaRPr>
          </a:p>
        </p:txBody>
      </p:sp>
      <p:sp>
        <p:nvSpPr>
          <p:cNvPr id="26" name="TextBox 25"/>
          <p:cNvSpPr txBox="1"/>
          <p:nvPr/>
        </p:nvSpPr>
        <p:spPr>
          <a:xfrm>
            <a:off x="6372200" y="4437112"/>
            <a:ext cx="502061" cy="461665"/>
          </a:xfrm>
          <a:prstGeom prst="rect">
            <a:avLst/>
          </a:prstGeom>
          <a:noFill/>
        </p:spPr>
        <p:txBody>
          <a:bodyPr wrap="none" rtlCol="0">
            <a:spAutoFit/>
          </a:bodyPr>
          <a:lstStyle/>
          <a:p>
            <a:r>
              <a:rPr lang="en-US" sz="2400" dirty="0" smtClean="0">
                <a:latin typeface="+mn-lt"/>
              </a:rPr>
              <a:t>p2</a:t>
            </a:r>
            <a:endParaRPr lang="en-US" sz="2400" dirty="0">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0" presetClass="entr" presetSubtype="0" fill="hold" nodeType="with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fade">
                                      <p:cBhvr>
                                        <p:cTn id="38" dur="500"/>
                                        <p:tgtEl>
                                          <p:spTgt spid="73"/>
                                        </p:tgtEl>
                                      </p:cBhvr>
                                    </p:animEffect>
                                  </p:childTnLst>
                                </p:cTn>
                              </p:par>
                              <p:par>
                                <p:cTn id="39" presetID="10"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500"/>
                                        <p:tgtEl>
                                          <p:spTgt spid="83"/>
                                        </p:tgtEl>
                                      </p:cBhvr>
                                    </p:animEffect>
                                  </p:childTnLst>
                                </p:cTn>
                              </p:par>
                              <p:par>
                                <p:cTn id="45" presetID="10"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82" grpId="0" animBg="1"/>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err="1" smtClean="0"/>
              <a:t>Psuedocode</a:t>
            </a:r>
            <a:endParaRPr lang="en-US" dirty="0" smtClean="0"/>
          </a:p>
        </p:txBody>
      </p:sp>
      <p:sp>
        <p:nvSpPr>
          <p:cNvPr id="4" name="Content Placeholder 3"/>
          <p:cNvSpPr>
            <a:spLocks noGrp="1"/>
          </p:cNvSpPr>
          <p:nvPr>
            <p:ph idx="1"/>
          </p:nvPr>
        </p:nvSpPr>
        <p:spPr/>
        <p:txBody>
          <a:bodyPr>
            <a:noAutofit/>
          </a:bodyPr>
          <a:lstStyle/>
          <a:p>
            <a:pPr>
              <a:buNone/>
            </a:pPr>
            <a:r>
              <a:rPr lang="en-US" sz="2400" dirty="0" smtClean="0"/>
              <a:t>Traverse( frustum F, node N ) {</a:t>
            </a:r>
          </a:p>
          <a:p>
            <a:pPr>
              <a:buNone/>
            </a:pPr>
            <a:r>
              <a:rPr lang="en-US" sz="2400" dirty="0" smtClean="0"/>
              <a:t>	if ( </a:t>
            </a:r>
            <a:r>
              <a:rPr lang="en-US" sz="2400" dirty="0" err="1" smtClean="0">
                <a:solidFill>
                  <a:schemeClr val="accent6">
                    <a:lumMod val="40000"/>
                    <a:lumOff val="60000"/>
                  </a:schemeClr>
                </a:solidFill>
              </a:rPr>
              <a:t>isOutside</a:t>
            </a:r>
            <a:r>
              <a:rPr lang="en-US" sz="2400" dirty="0" smtClean="0">
                <a:solidFill>
                  <a:schemeClr val="accent6">
                    <a:lumMod val="40000"/>
                    <a:lumOff val="60000"/>
                  </a:schemeClr>
                </a:solidFill>
              </a:rPr>
              <a:t> </a:t>
            </a:r>
            <a:r>
              <a:rPr lang="en-US" sz="2400" dirty="0" smtClean="0"/>
              <a:t>or</a:t>
            </a:r>
            <a:r>
              <a:rPr lang="en-US" sz="2400" dirty="0" smtClean="0">
                <a:solidFill>
                  <a:schemeClr val="accent6">
                    <a:lumMod val="40000"/>
                    <a:lumOff val="60000"/>
                  </a:schemeClr>
                </a:solidFill>
              </a:rPr>
              <a:t> </a:t>
            </a:r>
            <a:r>
              <a:rPr lang="en-US" sz="2400" dirty="0" err="1" smtClean="0">
                <a:solidFill>
                  <a:schemeClr val="accent6">
                    <a:lumMod val="40000"/>
                    <a:lumOff val="60000"/>
                  </a:schemeClr>
                </a:solidFill>
              </a:rPr>
              <a:t>isOccluded</a:t>
            </a:r>
            <a:r>
              <a:rPr lang="en-US" sz="2400" dirty="0" smtClean="0">
                <a:solidFill>
                  <a:schemeClr val="accent6">
                    <a:lumMod val="40000"/>
                    <a:lumOff val="60000"/>
                  </a:schemeClr>
                </a:solidFill>
              </a:rPr>
              <a:t> </a:t>
            </a:r>
            <a:r>
              <a:rPr lang="en-US" sz="2400" dirty="0" smtClean="0"/>
              <a:t>) return;</a:t>
            </a:r>
          </a:p>
          <a:p>
            <a:pPr>
              <a:buNone/>
            </a:pPr>
            <a:r>
              <a:rPr lang="en-US" sz="2400" dirty="0" smtClean="0"/>
              <a:t>	if ( </a:t>
            </a:r>
            <a:r>
              <a:rPr lang="en-US" sz="2400" dirty="0" err="1" smtClean="0">
                <a:solidFill>
                  <a:schemeClr val="accent6">
                    <a:lumMod val="40000"/>
                    <a:lumOff val="60000"/>
                  </a:schemeClr>
                </a:solidFill>
              </a:rPr>
              <a:t>splitFrustum</a:t>
            </a:r>
            <a:r>
              <a:rPr lang="en-US" sz="2400" dirty="0" smtClean="0"/>
              <a:t> ) {</a:t>
            </a:r>
          </a:p>
          <a:p>
            <a:pPr>
              <a:buNone/>
            </a:pPr>
            <a:r>
              <a:rPr lang="en-US" sz="2400" dirty="0" smtClean="0"/>
              <a:t>		split F into sub-frusta </a:t>
            </a:r>
            <a:r>
              <a:rPr lang="en-US" sz="2400" dirty="0" err="1" smtClean="0"/>
              <a:t>Fi</a:t>
            </a:r>
            <a:endParaRPr lang="en-US" sz="2400" dirty="0" smtClean="0"/>
          </a:p>
          <a:p>
            <a:pPr>
              <a:buNone/>
            </a:pPr>
            <a:r>
              <a:rPr lang="en-US" sz="2400" dirty="0" smtClean="0"/>
              <a:t>		</a:t>
            </a:r>
            <a:r>
              <a:rPr lang="en-US" sz="2400" dirty="0" err="1" smtClean="0"/>
              <a:t>foreach</a:t>
            </a:r>
            <a:r>
              <a:rPr lang="en-US" sz="2400" dirty="0" smtClean="0"/>
              <a:t> ( </a:t>
            </a:r>
            <a:r>
              <a:rPr lang="en-US" sz="2400" dirty="0" err="1" smtClean="0"/>
              <a:t>Fi</a:t>
            </a:r>
            <a:r>
              <a:rPr lang="en-US" sz="2400" dirty="0" smtClean="0"/>
              <a:t> ) traverse ( </a:t>
            </a:r>
            <a:r>
              <a:rPr lang="en-US" sz="2400" dirty="0" err="1" smtClean="0"/>
              <a:t>Fi</a:t>
            </a:r>
            <a:r>
              <a:rPr lang="en-US" sz="2400" dirty="0" smtClean="0"/>
              <a:t>, N )</a:t>
            </a:r>
          </a:p>
          <a:p>
            <a:pPr>
              <a:buNone/>
            </a:pPr>
            <a:r>
              <a:rPr lang="en-US" sz="2400" dirty="0" smtClean="0"/>
              <a:t>	} else {</a:t>
            </a:r>
          </a:p>
          <a:p>
            <a:pPr>
              <a:buNone/>
            </a:pPr>
            <a:r>
              <a:rPr lang="en-US" sz="2400" dirty="0" smtClean="0"/>
              <a:t>		if ( </a:t>
            </a:r>
            <a:r>
              <a:rPr lang="en-US" sz="2400" dirty="0" err="1" smtClean="0">
                <a:solidFill>
                  <a:schemeClr val="accent6">
                    <a:lumMod val="40000"/>
                    <a:lumOff val="60000"/>
                  </a:schemeClr>
                </a:solidFill>
              </a:rPr>
              <a:t>generateSamples</a:t>
            </a:r>
            <a:r>
              <a:rPr lang="en-US" sz="2400" dirty="0" smtClean="0"/>
              <a:t> ) {</a:t>
            </a:r>
          </a:p>
          <a:p>
            <a:pPr>
              <a:buNone/>
            </a:pPr>
            <a:r>
              <a:rPr lang="en-US" sz="2400" dirty="0" smtClean="0"/>
              <a:t>			</a:t>
            </a:r>
            <a:r>
              <a:rPr lang="en-US" sz="2400" dirty="0" err="1" smtClean="0"/>
              <a:t>rasterize</a:t>
            </a:r>
            <a:r>
              <a:rPr lang="en-US" sz="2400" dirty="0" smtClean="0"/>
              <a:t> ( N, </a:t>
            </a:r>
            <a:r>
              <a:rPr lang="en-US" sz="2400" dirty="0" smtClean="0">
                <a:solidFill>
                  <a:schemeClr val="accent6">
                    <a:lumMod val="40000"/>
                    <a:lumOff val="60000"/>
                  </a:schemeClr>
                </a:solidFill>
              </a:rPr>
              <a:t>binning</a:t>
            </a:r>
            <a:r>
              <a:rPr lang="en-US" sz="2400" dirty="0" smtClean="0"/>
              <a:t> )</a:t>
            </a:r>
          </a:p>
          <a:p>
            <a:pPr>
              <a:buNone/>
            </a:pPr>
            <a:r>
              <a:rPr lang="en-US" sz="2400" dirty="0" smtClean="0"/>
              <a:t>		} else {</a:t>
            </a:r>
          </a:p>
          <a:p>
            <a:pPr>
              <a:buNone/>
            </a:pPr>
            <a:r>
              <a:rPr lang="en-US" sz="2400" dirty="0" smtClean="0"/>
              <a:t>			</a:t>
            </a:r>
            <a:r>
              <a:rPr lang="en-US" sz="2400" dirty="0" err="1" smtClean="0"/>
              <a:t>foreach</a:t>
            </a:r>
            <a:r>
              <a:rPr lang="en-US" sz="2400" dirty="0" smtClean="0"/>
              <a:t> ( child of N )</a:t>
            </a:r>
          </a:p>
          <a:p>
            <a:pPr>
              <a:buNone/>
            </a:pPr>
            <a:r>
              <a:rPr lang="en-US" sz="2400" dirty="0" smtClean="0"/>
              <a:t>				traverse ( F, child of N )</a:t>
            </a:r>
          </a:p>
          <a:p>
            <a:pPr>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Ray Tracing vs Rasterization</a:t>
            </a:r>
            <a:endParaRPr lang="en-US" dirty="0"/>
          </a:p>
        </p:txBody>
      </p:sp>
      <p:sp>
        <p:nvSpPr>
          <p:cNvPr id="8" name="Content Placeholder 3"/>
          <p:cNvSpPr>
            <a:spLocks noGrp="1"/>
          </p:cNvSpPr>
          <p:nvPr>
            <p:ph idx="1"/>
          </p:nvPr>
        </p:nvSpPr>
        <p:spPr>
          <a:xfrm>
            <a:off x="0" y="1051560"/>
            <a:ext cx="4644008" cy="2233424"/>
          </a:xfrm>
        </p:spPr>
        <p:txBody>
          <a:bodyPr>
            <a:normAutofit/>
          </a:bodyPr>
          <a:lstStyle/>
          <a:p>
            <a:r>
              <a:rPr lang="en-US" dirty="0" err="1" smtClean="0"/>
              <a:t>Whitted</a:t>
            </a:r>
            <a:r>
              <a:rPr lang="en-US" dirty="0" smtClean="0"/>
              <a:t> ray tracing</a:t>
            </a:r>
          </a:p>
          <a:p>
            <a:pPr lvl="1"/>
            <a:r>
              <a:rPr lang="en-US" dirty="0" smtClean="0"/>
              <a:t>1979... </a:t>
            </a:r>
          </a:p>
          <a:p>
            <a:pPr lvl="1"/>
            <a:r>
              <a:rPr lang="en-US" dirty="0" err="1" smtClean="0"/>
              <a:t>OptiX</a:t>
            </a:r>
            <a:r>
              <a:rPr lang="en-US" dirty="0" smtClean="0"/>
              <a:t> 2010</a:t>
            </a:r>
            <a:endParaRPr lang="en-US" dirty="0"/>
          </a:p>
        </p:txBody>
      </p:sp>
      <p:pic>
        <p:nvPicPr>
          <p:cNvPr id="2" name="Picture 2"/>
          <p:cNvPicPr>
            <a:picLocks noChangeAspect="1" noChangeArrowheads="1"/>
          </p:cNvPicPr>
          <p:nvPr/>
        </p:nvPicPr>
        <p:blipFill>
          <a:blip r:embed="rId3" cstate="print"/>
          <a:srcRect/>
          <a:stretch>
            <a:fillRect/>
          </a:stretch>
        </p:blipFill>
        <p:spPr bwMode="auto">
          <a:xfrm>
            <a:off x="4572001" y="1196752"/>
            <a:ext cx="4032448" cy="3024336"/>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23528" y="2924944"/>
            <a:ext cx="4416491" cy="3312368"/>
          </a:xfrm>
          <a:prstGeom prst="rect">
            <a:avLst/>
          </a:prstGeom>
          <a:noFill/>
          <a:ln w="9525">
            <a:noFill/>
            <a:miter lim="800000"/>
            <a:headEnd/>
            <a:tailEnd/>
          </a:ln>
        </p:spPr>
      </p:pic>
      <p:sp>
        <p:nvSpPr>
          <p:cNvPr id="7" name="Content Placeholder 3"/>
          <p:cNvSpPr txBox="1">
            <a:spLocks/>
          </p:cNvSpPr>
          <p:nvPr/>
        </p:nvSpPr>
        <p:spPr>
          <a:xfrm>
            <a:off x="5148064" y="4365104"/>
            <a:ext cx="3995936" cy="22334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Doom</a:t>
            </a:r>
          </a:p>
          <a:p>
            <a:pPr marL="756000" marR="0" lvl="1" indent="-285750"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mn-cs"/>
              </a:rPr>
              <a:t>1992</a:t>
            </a:r>
            <a:endParaRPr kumimoji="0" lang="en-US" sz="26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smtClean="0"/>
              <a:t>As </a:t>
            </a:r>
            <a:r>
              <a:rPr lang="en-US" dirty="0" err="1" smtClean="0"/>
              <a:t>rasterization</a:t>
            </a:r>
            <a:endParaRPr lang="en-US" dirty="0" smtClean="0"/>
          </a:p>
        </p:txBody>
      </p:sp>
      <p:sp>
        <p:nvSpPr>
          <p:cNvPr id="4" name="Content Placeholder 3"/>
          <p:cNvSpPr>
            <a:spLocks noGrp="1"/>
          </p:cNvSpPr>
          <p:nvPr>
            <p:ph idx="1"/>
          </p:nvPr>
        </p:nvSpPr>
        <p:spPr/>
        <p:txBody>
          <a:bodyPr>
            <a:noAutofit/>
          </a:bodyPr>
          <a:lstStyle/>
          <a:p>
            <a:pPr>
              <a:buNone/>
            </a:pPr>
            <a:r>
              <a:rPr lang="en-US" sz="2400" dirty="0" smtClean="0"/>
              <a:t>Traverse( frustum F, node N = </a:t>
            </a:r>
            <a:r>
              <a:rPr lang="en-US" sz="2400" dirty="0" smtClean="0">
                <a:solidFill>
                  <a:srgbClr val="FF0000"/>
                </a:solidFill>
              </a:rPr>
              <a:t>All Scene</a:t>
            </a:r>
            <a:r>
              <a:rPr lang="en-US" sz="2400" dirty="0" smtClean="0"/>
              <a:t> ) {</a:t>
            </a:r>
          </a:p>
          <a:p>
            <a:pPr>
              <a:buNone/>
            </a:pPr>
            <a:r>
              <a:rPr lang="en-US" sz="2400" dirty="0" smtClean="0"/>
              <a:t>	if ( </a:t>
            </a:r>
            <a:r>
              <a:rPr lang="en-US" sz="2400" dirty="0" err="1" smtClean="0">
                <a:solidFill>
                  <a:schemeClr val="accent6">
                    <a:lumMod val="40000"/>
                    <a:lumOff val="60000"/>
                  </a:schemeClr>
                </a:solidFill>
              </a:rPr>
              <a:t>isOutside</a:t>
            </a:r>
            <a:r>
              <a:rPr lang="en-US" sz="2400" dirty="0" smtClean="0">
                <a:solidFill>
                  <a:schemeClr val="accent6">
                    <a:lumMod val="40000"/>
                    <a:lumOff val="60000"/>
                  </a:schemeClr>
                </a:solidFill>
              </a:rPr>
              <a:t> </a:t>
            </a:r>
            <a:r>
              <a:rPr lang="en-US" sz="2400" dirty="0" smtClean="0"/>
              <a:t>or</a:t>
            </a:r>
            <a:r>
              <a:rPr lang="en-US" sz="2400" dirty="0" smtClean="0">
                <a:solidFill>
                  <a:schemeClr val="accent6">
                    <a:lumMod val="40000"/>
                    <a:lumOff val="60000"/>
                  </a:schemeClr>
                </a:solidFill>
              </a:rPr>
              <a:t> </a:t>
            </a:r>
            <a:r>
              <a:rPr lang="en-US" sz="2400" dirty="0" err="1" smtClean="0">
                <a:solidFill>
                  <a:schemeClr val="accent6">
                    <a:lumMod val="40000"/>
                    <a:lumOff val="60000"/>
                  </a:schemeClr>
                </a:solidFill>
              </a:rPr>
              <a:t>isOccluded</a:t>
            </a:r>
            <a:r>
              <a:rPr lang="en-US" sz="2400" dirty="0" smtClean="0">
                <a:solidFill>
                  <a:schemeClr val="accent6">
                    <a:lumMod val="40000"/>
                    <a:lumOff val="60000"/>
                  </a:schemeClr>
                </a:solidFill>
              </a:rPr>
              <a:t> </a:t>
            </a:r>
            <a:r>
              <a:rPr lang="en-US" sz="2400" dirty="0" smtClean="0"/>
              <a:t>) return;</a:t>
            </a:r>
          </a:p>
          <a:p>
            <a:pPr>
              <a:buNone/>
            </a:pPr>
            <a:r>
              <a:rPr lang="en-US" sz="2400" dirty="0" smtClean="0">
                <a:solidFill>
                  <a:schemeClr val="tx1">
                    <a:lumMod val="50000"/>
                  </a:schemeClr>
                </a:solidFill>
              </a:rPr>
              <a:t>	if ( </a:t>
            </a:r>
            <a:r>
              <a:rPr lang="en-US" sz="2400" dirty="0" err="1" smtClean="0">
                <a:solidFill>
                  <a:schemeClr val="tx1">
                    <a:lumMod val="50000"/>
                  </a:schemeClr>
                </a:solidFill>
              </a:rPr>
              <a:t>splitFrustum</a:t>
            </a:r>
            <a:r>
              <a:rPr lang="en-US" sz="2400" dirty="0" smtClean="0">
                <a:solidFill>
                  <a:schemeClr val="tx1">
                    <a:lumMod val="50000"/>
                  </a:schemeClr>
                </a:solidFill>
              </a:rPr>
              <a:t> ) {</a:t>
            </a:r>
          </a:p>
          <a:p>
            <a:pPr>
              <a:buNone/>
            </a:pPr>
            <a:r>
              <a:rPr lang="en-US" sz="2400" dirty="0" smtClean="0">
                <a:solidFill>
                  <a:schemeClr val="tx1">
                    <a:lumMod val="50000"/>
                  </a:schemeClr>
                </a:solidFill>
              </a:rPr>
              <a:t>		split F into sub-frusta </a:t>
            </a:r>
            <a:r>
              <a:rPr lang="en-US" sz="2400" dirty="0" err="1" smtClean="0">
                <a:solidFill>
                  <a:schemeClr val="tx1">
                    <a:lumMod val="50000"/>
                  </a:schemeClr>
                </a:solidFill>
              </a:rPr>
              <a:t>Fi</a:t>
            </a:r>
            <a:endParaRPr lang="en-US" sz="2400" dirty="0" smtClean="0">
              <a:solidFill>
                <a:schemeClr val="tx1">
                  <a:lumMod val="50000"/>
                </a:schemeClr>
              </a:solidFill>
            </a:endParaRPr>
          </a:p>
          <a:p>
            <a:pPr>
              <a:buNone/>
            </a:pPr>
            <a:r>
              <a:rPr lang="en-US" sz="2400" dirty="0" smtClean="0">
                <a:solidFill>
                  <a:schemeClr val="tx1">
                    <a:lumMod val="50000"/>
                  </a:schemeClr>
                </a:solidFill>
              </a:rPr>
              <a:t>		</a:t>
            </a:r>
            <a:r>
              <a:rPr lang="en-US" sz="2400" dirty="0" err="1" smtClean="0">
                <a:solidFill>
                  <a:schemeClr val="tx1">
                    <a:lumMod val="50000"/>
                  </a:schemeClr>
                </a:solidFill>
              </a:rPr>
              <a:t>foreach</a:t>
            </a:r>
            <a:r>
              <a:rPr lang="en-US" sz="2400" dirty="0" smtClean="0">
                <a:solidFill>
                  <a:schemeClr val="tx1">
                    <a:lumMod val="50000"/>
                  </a:schemeClr>
                </a:solidFill>
              </a:rPr>
              <a:t> ( </a:t>
            </a:r>
            <a:r>
              <a:rPr lang="en-US" sz="2400" dirty="0" err="1" smtClean="0">
                <a:solidFill>
                  <a:schemeClr val="tx1">
                    <a:lumMod val="50000"/>
                  </a:schemeClr>
                </a:solidFill>
              </a:rPr>
              <a:t>Fi</a:t>
            </a:r>
            <a:r>
              <a:rPr lang="en-US" sz="2400" dirty="0" smtClean="0">
                <a:solidFill>
                  <a:schemeClr val="tx1">
                    <a:lumMod val="50000"/>
                  </a:schemeClr>
                </a:solidFill>
              </a:rPr>
              <a:t> ) traverse ( </a:t>
            </a:r>
            <a:r>
              <a:rPr lang="en-US" sz="2400" dirty="0" err="1" smtClean="0">
                <a:solidFill>
                  <a:schemeClr val="tx1">
                    <a:lumMod val="50000"/>
                  </a:schemeClr>
                </a:solidFill>
              </a:rPr>
              <a:t>Fi</a:t>
            </a:r>
            <a:r>
              <a:rPr lang="en-US" sz="2400" dirty="0" smtClean="0">
                <a:solidFill>
                  <a:schemeClr val="tx1">
                    <a:lumMod val="50000"/>
                  </a:schemeClr>
                </a:solidFill>
              </a:rPr>
              <a:t>, N )</a:t>
            </a:r>
          </a:p>
          <a:p>
            <a:pPr>
              <a:buNone/>
            </a:pPr>
            <a:r>
              <a:rPr lang="en-US" sz="2400" dirty="0" smtClean="0">
                <a:solidFill>
                  <a:schemeClr val="tx1">
                    <a:lumMod val="50000"/>
                  </a:schemeClr>
                </a:solidFill>
              </a:rPr>
              <a:t>	} else {</a:t>
            </a:r>
          </a:p>
          <a:p>
            <a:pPr>
              <a:buNone/>
            </a:pPr>
            <a:r>
              <a:rPr lang="en-US" sz="2400" dirty="0" smtClean="0">
                <a:solidFill>
                  <a:schemeClr val="tx1">
                    <a:lumMod val="50000"/>
                  </a:schemeClr>
                </a:solidFill>
              </a:rPr>
              <a:t>		if ( </a:t>
            </a:r>
            <a:r>
              <a:rPr lang="en-US" sz="2400" dirty="0" err="1" smtClean="0">
                <a:solidFill>
                  <a:schemeClr val="tx1">
                    <a:lumMod val="50000"/>
                  </a:schemeClr>
                </a:solidFill>
              </a:rPr>
              <a:t>generateSamples</a:t>
            </a:r>
            <a:r>
              <a:rPr lang="en-US" sz="2400" dirty="0" smtClean="0">
                <a:solidFill>
                  <a:schemeClr val="tx1">
                    <a:lumMod val="50000"/>
                  </a:schemeClr>
                </a:solidFill>
              </a:rPr>
              <a:t> ) {</a:t>
            </a:r>
          </a:p>
          <a:p>
            <a:pPr>
              <a:buNone/>
            </a:pPr>
            <a:r>
              <a:rPr lang="en-US" sz="2400" dirty="0" smtClean="0"/>
              <a:t>			</a:t>
            </a:r>
            <a:r>
              <a:rPr lang="en-US" sz="2400" dirty="0" err="1" smtClean="0"/>
              <a:t>rasterize</a:t>
            </a:r>
            <a:r>
              <a:rPr lang="en-US" sz="2400" dirty="0" smtClean="0"/>
              <a:t> ( N, </a:t>
            </a:r>
            <a:r>
              <a:rPr lang="en-US" sz="2400" dirty="0" smtClean="0">
                <a:solidFill>
                  <a:schemeClr val="accent6">
                    <a:lumMod val="40000"/>
                    <a:lumOff val="60000"/>
                  </a:schemeClr>
                </a:solidFill>
              </a:rPr>
              <a:t>binning</a:t>
            </a:r>
            <a:r>
              <a:rPr lang="en-US" sz="2400" dirty="0" smtClean="0"/>
              <a:t> )</a:t>
            </a:r>
          </a:p>
          <a:p>
            <a:pPr>
              <a:buNone/>
            </a:pPr>
            <a:r>
              <a:rPr lang="en-US" sz="2400" dirty="0" smtClean="0">
                <a:solidFill>
                  <a:schemeClr val="tx1">
                    <a:lumMod val="50000"/>
                  </a:schemeClr>
                </a:solidFill>
              </a:rPr>
              <a:t>		} else {</a:t>
            </a:r>
          </a:p>
          <a:p>
            <a:pPr>
              <a:buNone/>
            </a:pPr>
            <a:r>
              <a:rPr lang="en-US" sz="2400" dirty="0" smtClean="0">
                <a:solidFill>
                  <a:schemeClr val="tx1">
                    <a:lumMod val="50000"/>
                  </a:schemeClr>
                </a:solidFill>
              </a:rPr>
              <a:t>			</a:t>
            </a:r>
            <a:r>
              <a:rPr lang="en-US" sz="2400" dirty="0" err="1" smtClean="0">
                <a:solidFill>
                  <a:schemeClr val="tx1">
                    <a:lumMod val="50000"/>
                  </a:schemeClr>
                </a:solidFill>
              </a:rPr>
              <a:t>foreach</a:t>
            </a:r>
            <a:r>
              <a:rPr lang="en-US" sz="2400" dirty="0" smtClean="0">
                <a:solidFill>
                  <a:schemeClr val="tx1">
                    <a:lumMod val="50000"/>
                  </a:schemeClr>
                </a:solidFill>
              </a:rPr>
              <a:t> ( child of N )</a:t>
            </a:r>
          </a:p>
          <a:p>
            <a:pPr>
              <a:buNone/>
            </a:pPr>
            <a:r>
              <a:rPr lang="en-US" sz="2400" dirty="0" smtClean="0">
                <a:solidFill>
                  <a:schemeClr val="tx1">
                    <a:lumMod val="50000"/>
                  </a:schemeClr>
                </a:solidFill>
              </a:rPr>
              <a:t>				traverse ( F, child of N )</a:t>
            </a:r>
          </a:p>
          <a:p>
            <a:pPr>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smtClean="0"/>
              <a:t>As ray </a:t>
            </a:r>
            <a:r>
              <a:rPr lang="en-US" dirty="0" smtClean="0"/>
              <a:t>casting</a:t>
            </a:r>
            <a:endParaRPr lang="en-US" dirty="0" smtClean="0"/>
          </a:p>
        </p:txBody>
      </p:sp>
      <p:sp>
        <p:nvSpPr>
          <p:cNvPr id="4" name="Content Placeholder 3"/>
          <p:cNvSpPr>
            <a:spLocks noGrp="1"/>
          </p:cNvSpPr>
          <p:nvPr>
            <p:ph idx="1"/>
          </p:nvPr>
        </p:nvSpPr>
        <p:spPr/>
        <p:txBody>
          <a:bodyPr>
            <a:noAutofit/>
          </a:bodyPr>
          <a:lstStyle/>
          <a:p>
            <a:pPr>
              <a:buNone/>
            </a:pPr>
            <a:r>
              <a:rPr lang="en-US" sz="2400" dirty="0" smtClean="0"/>
              <a:t>Traverse( frustum F = </a:t>
            </a:r>
            <a:r>
              <a:rPr lang="en-US" sz="2400" dirty="0" smtClean="0">
                <a:solidFill>
                  <a:srgbClr val="FF0000"/>
                </a:solidFill>
              </a:rPr>
              <a:t>Single ray</a:t>
            </a:r>
            <a:r>
              <a:rPr lang="en-US" sz="2400" dirty="0" smtClean="0"/>
              <a:t>, node N ) {</a:t>
            </a:r>
          </a:p>
          <a:p>
            <a:pPr>
              <a:buNone/>
            </a:pPr>
            <a:r>
              <a:rPr lang="en-US" sz="2400" dirty="0" smtClean="0"/>
              <a:t>	if ( </a:t>
            </a:r>
            <a:r>
              <a:rPr lang="en-US" sz="2400" dirty="0" err="1" smtClean="0">
                <a:solidFill>
                  <a:schemeClr val="accent6">
                    <a:lumMod val="40000"/>
                    <a:lumOff val="60000"/>
                  </a:schemeClr>
                </a:solidFill>
              </a:rPr>
              <a:t>isOutside</a:t>
            </a:r>
            <a:r>
              <a:rPr lang="en-US" sz="2400" dirty="0" smtClean="0">
                <a:solidFill>
                  <a:schemeClr val="accent6">
                    <a:lumMod val="40000"/>
                    <a:lumOff val="60000"/>
                  </a:schemeClr>
                </a:solidFill>
              </a:rPr>
              <a:t> </a:t>
            </a:r>
            <a:r>
              <a:rPr lang="en-US" sz="2400" dirty="0" smtClean="0"/>
              <a:t>or</a:t>
            </a:r>
            <a:r>
              <a:rPr lang="en-US" sz="2400" dirty="0" smtClean="0">
                <a:solidFill>
                  <a:schemeClr val="accent6">
                    <a:lumMod val="40000"/>
                    <a:lumOff val="60000"/>
                  </a:schemeClr>
                </a:solidFill>
              </a:rPr>
              <a:t> </a:t>
            </a:r>
            <a:r>
              <a:rPr lang="en-US" sz="2400" dirty="0" err="1" smtClean="0">
                <a:solidFill>
                  <a:schemeClr val="accent6">
                    <a:lumMod val="40000"/>
                    <a:lumOff val="60000"/>
                  </a:schemeClr>
                </a:solidFill>
              </a:rPr>
              <a:t>isOccluded</a:t>
            </a:r>
            <a:r>
              <a:rPr lang="en-US" sz="2400" dirty="0" smtClean="0">
                <a:solidFill>
                  <a:schemeClr val="accent6">
                    <a:lumMod val="40000"/>
                    <a:lumOff val="60000"/>
                  </a:schemeClr>
                </a:solidFill>
              </a:rPr>
              <a:t> </a:t>
            </a:r>
            <a:r>
              <a:rPr lang="en-US" sz="2400" dirty="0" smtClean="0"/>
              <a:t>) return;</a:t>
            </a:r>
          </a:p>
          <a:p>
            <a:pPr>
              <a:buNone/>
            </a:pPr>
            <a:r>
              <a:rPr lang="en-US" sz="2400" dirty="0" smtClean="0">
                <a:solidFill>
                  <a:schemeClr val="tx1">
                    <a:lumMod val="50000"/>
                  </a:schemeClr>
                </a:solidFill>
              </a:rPr>
              <a:t>	if ( </a:t>
            </a:r>
            <a:r>
              <a:rPr lang="en-US" sz="2400" dirty="0" err="1" smtClean="0">
                <a:solidFill>
                  <a:schemeClr val="tx1">
                    <a:lumMod val="50000"/>
                  </a:schemeClr>
                </a:solidFill>
              </a:rPr>
              <a:t>splitFrustum</a:t>
            </a:r>
            <a:r>
              <a:rPr lang="en-US" sz="2400" dirty="0" smtClean="0">
                <a:solidFill>
                  <a:schemeClr val="tx1">
                    <a:lumMod val="50000"/>
                  </a:schemeClr>
                </a:solidFill>
              </a:rPr>
              <a:t> ) {</a:t>
            </a:r>
          </a:p>
          <a:p>
            <a:pPr>
              <a:buNone/>
            </a:pPr>
            <a:r>
              <a:rPr lang="en-US" sz="2400" dirty="0" smtClean="0">
                <a:solidFill>
                  <a:schemeClr val="tx1">
                    <a:lumMod val="50000"/>
                  </a:schemeClr>
                </a:solidFill>
              </a:rPr>
              <a:t>		split F into sub-frusta </a:t>
            </a:r>
            <a:r>
              <a:rPr lang="en-US" sz="2400" dirty="0" err="1" smtClean="0">
                <a:solidFill>
                  <a:schemeClr val="tx1">
                    <a:lumMod val="50000"/>
                  </a:schemeClr>
                </a:solidFill>
              </a:rPr>
              <a:t>Fi</a:t>
            </a:r>
            <a:endParaRPr lang="en-US" sz="2400" dirty="0" smtClean="0">
              <a:solidFill>
                <a:schemeClr val="tx1">
                  <a:lumMod val="50000"/>
                </a:schemeClr>
              </a:solidFill>
            </a:endParaRPr>
          </a:p>
          <a:p>
            <a:pPr>
              <a:buNone/>
            </a:pPr>
            <a:r>
              <a:rPr lang="en-US" sz="2400" dirty="0" smtClean="0">
                <a:solidFill>
                  <a:schemeClr val="tx1">
                    <a:lumMod val="50000"/>
                  </a:schemeClr>
                </a:solidFill>
              </a:rPr>
              <a:t>		</a:t>
            </a:r>
            <a:r>
              <a:rPr lang="en-US" sz="2400" dirty="0" err="1" smtClean="0">
                <a:solidFill>
                  <a:schemeClr val="tx1">
                    <a:lumMod val="50000"/>
                  </a:schemeClr>
                </a:solidFill>
              </a:rPr>
              <a:t>foreach</a:t>
            </a:r>
            <a:r>
              <a:rPr lang="en-US" sz="2400" dirty="0" smtClean="0">
                <a:solidFill>
                  <a:schemeClr val="tx1">
                    <a:lumMod val="50000"/>
                  </a:schemeClr>
                </a:solidFill>
              </a:rPr>
              <a:t> ( </a:t>
            </a:r>
            <a:r>
              <a:rPr lang="en-US" sz="2400" dirty="0" err="1" smtClean="0">
                <a:solidFill>
                  <a:schemeClr val="tx1">
                    <a:lumMod val="50000"/>
                  </a:schemeClr>
                </a:solidFill>
              </a:rPr>
              <a:t>Fi</a:t>
            </a:r>
            <a:r>
              <a:rPr lang="en-US" sz="2400" dirty="0" smtClean="0">
                <a:solidFill>
                  <a:schemeClr val="tx1">
                    <a:lumMod val="50000"/>
                  </a:schemeClr>
                </a:solidFill>
              </a:rPr>
              <a:t> ) traverse ( </a:t>
            </a:r>
            <a:r>
              <a:rPr lang="en-US" sz="2400" dirty="0" err="1" smtClean="0">
                <a:solidFill>
                  <a:schemeClr val="tx1">
                    <a:lumMod val="50000"/>
                  </a:schemeClr>
                </a:solidFill>
              </a:rPr>
              <a:t>Fi</a:t>
            </a:r>
            <a:r>
              <a:rPr lang="en-US" sz="2400" dirty="0" smtClean="0">
                <a:solidFill>
                  <a:schemeClr val="tx1">
                    <a:lumMod val="50000"/>
                  </a:schemeClr>
                </a:solidFill>
              </a:rPr>
              <a:t>, N )</a:t>
            </a:r>
          </a:p>
          <a:p>
            <a:pPr>
              <a:buNone/>
            </a:pPr>
            <a:r>
              <a:rPr lang="en-US" sz="2400" dirty="0" smtClean="0">
                <a:solidFill>
                  <a:schemeClr val="tx1">
                    <a:lumMod val="50000"/>
                  </a:schemeClr>
                </a:solidFill>
              </a:rPr>
              <a:t>	} else {</a:t>
            </a:r>
          </a:p>
          <a:p>
            <a:pPr>
              <a:buNone/>
            </a:pPr>
            <a:r>
              <a:rPr lang="en-US" sz="2400" dirty="0" smtClean="0"/>
              <a:t>		if ( </a:t>
            </a:r>
            <a:r>
              <a:rPr lang="en-US" sz="2400" dirty="0" err="1" smtClean="0">
                <a:solidFill>
                  <a:schemeClr val="accent6">
                    <a:lumMod val="40000"/>
                    <a:lumOff val="60000"/>
                  </a:schemeClr>
                </a:solidFill>
              </a:rPr>
              <a:t>generateSamples</a:t>
            </a:r>
            <a:r>
              <a:rPr lang="en-US" sz="2400" dirty="0" smtClean="0"/>
              <a:t> ) {</a:t>
            </a:r>
          </a:p>
          <a:p>
            <a:pPr>
              <a:buNone/>
            </a:pPr>
            <a:r>
              <a:rPr lang="en-US" sz="2400" dirty="0" smtClean="0"/>
              <a:t>			</a:t>
            </a:r>
            <a:r>
              <a:rPr lang="en-US" sz="2400" dirty="0" err="1" smtClean="0"/>
              <a:t>rasterize</a:t>
            </a:r>
            <a:r>
              <a:rPr lang="en-US" sz="2400" dirty="0" smtClean="0"/>
              <a:t> ( N, </a:t>
            </a:r>
            <a:r>
              <a:rPr lang="en-US" sz="2400" dirty="0" smtClean="0">
                <a:solidFill>
                  <a:schemeClr val="tx1">
                    <a:lumMod val="50000"/>
                  </a:schemeClr>
                </a:solidFill>
              </a:rPr>
              <a:t>binning</a:t>
            </a:r>
            <a:r>
              <a:rPr lang="en-US" sz="2400" dirty="0" smtClean="0"/>
              <a:t> )</a:t>
            </a:r>
          </a:p>
          <a:p>
            <a:pPr>
              <a:buNone/>
            </a:pPr>
            <a:r>
              <a:rPr lang="en-US" sz="2400" dirty="0" smtClean="0"/>
              <a:t>		} else {</a:t>
            </a:r>
          </a:p>
          <a:p>
            <a:pPr>
              <a:buNone/>
            </a:pPr>
            <a:r>
              <a:rPr lang="en-US" sz="2400" dirty="0" smtClean="0"/>
              <a:t>			</a:t>
            </a:r>
            <a:r>
              <a:rPr lang="en-US" sz="2400" dirty="0" err="1" smtClean="0"/>
              <a:t>foreach</a:t>
            </a:r>
            <a:r>
              <a:rPr lang="en-US" sz="2400" dirty="0" smtClean="0"/>
              <a:t> ( child of N )</a:t>
            </a:r>
          </a:p>
          <a:p>
            <a:pPr>
              <a:buNone/>
            </a:pPr>
            <a:r>
              <a:rPr lang="en-US" sz="2400" dirty="0" smtClean="0"/>
              <a:t>				traverse ( F, child of N )</a:t>
            </a:r>
          </a:p>
          <a:p>
            <a:pPr>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What can we do</a:t>
            </a:r>
            <a:endParaRPr lang="en-US" dirty="0"/>
          </a:p>
        </p:txBody>
      </p:sp>
      <p:sp>
        <p:nvSpPr>
          <p:cNvPr id="4" name="Content Placeholder 3"/>
          <p:cNvSpPr>
            <a:spLocks noGrp="1"/>
          </p:cNvSpPr>
          <p:nvPr>
            <p:ph idx="1"/>
          </p:nvPr>
        </p:nvSpPr>
        <p:spPr/>
        <p:txBody>
          <a:bodyPr/>
          <a:lstStyle/>
          <a:p>
            <a:r>
              <a:rPr lang="en-US" dirty="0" smtClean="0"/>
              <a:t>Non-planar viewports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Non-planar viewports</a:t>
            </a:r>
            <a:endParaRPr lang="en-US" dirty="0"/>
          </a:p>
        </p:txBody>
      </p:sp>
      <p:sp>
        <p:nvSpPr>
          <p:cNvPr id="24" name="Oval 23"/>
          <p:cNvSpPr/>
          <p:nvPr/>
        </p:nvSpPr>
        <p:spPr>
          <a:xfrm>
            <a:off x="4216341" y="4902223"/>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Oval 24"/>
          <p:cNvSpPr/>
          <p:nvPr/>
        </p:nvSpPr>
        <p:spPr>
          <a:xfrm>
            <a:off x="6300192" y="3068960"/>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Oval 25"/>
          <p:cNvSpPr/>
          <p:nvPr/>
        </p:nvSpPr>
        <p:spPr>
          <a:xfrm>
            <a:off x="4668390" y="2069246"/>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Oval 26"/>
          <p:cNvSpPr/>
          <p:nvPr/>
        </p:nvSpPr>
        <p:spPr>
          <a:xfrm>
            <a:off x="3678614" y="2015169"/>
            <a:ext cx="3312368" cy="3312368"/>
          </a:xfrm>
          <a:prstGeom prst="ellipse">
            <a:avLst/>
          </a:prstGeom>
          <a:noFill/>
          <a:ln w="12700">
            <a:solidFill>
              <a:schemeClr val="tx1">
                <a:lumMod val="75000"/>
              </a:schemeClr>
            </a:solidFill>
            <a:prstDash val="lgDash"/>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Arc 30"/>
          <p:cNvSpPr/>
          <p:nvPr/>
        </p:nvSpPr>
        <p:spPr>
          <a:xfrm>
            <a:off x="2699791" y="2126512"/>
            <a:ext cx="3913659" cy="3894776"/>
          </a:xfrm>
          <a:prstGeom prst="arc">
            <a:avLst>
              <a:gd name="adj1" fmla="val 16200000"/>
              <a:gd name="adj2" fmla="val 19889448"/>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3144378">
            <a:off x="3662350" y="2012727"/>
            <a:ext cx="3385852" cy="3349805"/>
          </a:xfrm>
          <a:prstGeom prst="arc">
            <a:avLst>
              <a:gd name="adj1" fmla="val 16190416"/>
              <a:gd name="adj2" fmla="val 1838104"/>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6729966">
            <a:off x="4267172" y="3124281"/>
            <a:ext cx="4356803" cy="4392488"/>
          </a:xfrm>
          <a:prstGeom prst="arc">
            <a:avLst>
              <a:gd name="adj1" fmla="val 16200000"/>
              <a:gd name="adj2" fmla="val 21014749"/>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p:cNvSpPr txBox="1"/>
          <p:nvPr/>
        </p:nvSpPr>
        <p:spPr>
          <a:xfrm>
            <a:off x="4427984" y="4653136"/>
            <a:ext cx="502061" cy="461665"/>
          </a:xfrm>
          <a:prstGeom prst="rect">
            <a:avLst/>
          </a:prstGeom>
          <a:noFill/>
        </p:spPr>
        <p:txBody>
          <a:bodyPr wrap="none" rtlCol="0">
            <a:spAutoFit/>
          </a:bodyPr>
          <a:lstStyle/>
          <a:p>
            <a:r>
              <a:rPr lang="en-US" sz="2400" dirty="0" smtClean="0">
                <a:latin typeface="+mn-lt"/>
              </a:rPr>
              <a:t>p0</a:t>
            </a:r>
            <a:endParaRPr lang="en-US" sz="2400" dirty="0">
              <a:latin typeface="+mn-lt"/>
            </a:endParaRPr>
          </a:p>
        </p:txBody>
      </p:sp>
      <p:sp>
        <p:nvSpPr>
          <p:cNvPr id="71" name="TextBox 70"/>
          <p:cNvSpPr txBox="1"/>
          <p:nvPr/>
        </p:nvSpPr>
        <p:spPr>
          <a:xfrm>
            <a:off x="4644008" y="1484784"/>
            <a:ext cx="502061" cy="461665"/>
          </a:xfrm>
          <a:prstGeom prst="rect">
            <a:avLst/>
          </a:prstGeom>
          <a:noFill/>
        </p:spPr>
        <p:txBody>
          <a:bodyPr wrap="none" rtlCol="0">
            <a:spAutoFit/>
          </a:bodyPr>
          <a:lstStyle/>
          <a:p>
            <a:r>
              <a:rPr lang="en-US" sz="2400" dirty="0" smtClean="0">
                <a:latin typeface="+mn-lt"/>
              </a:rPr>
              <a:t>p1</a:t>
            </a:r>
            <a:endParaRPr lang="en-US" sz="2400" dirty="0">
              <a:latin typeface="+mn-lt"/>
            </a:endParaRPr>
          </a:p>
        </p:txBody>
      </p:sp>
      <p:sp>
        <p:nvSpPr>
          <p:cNvPr id="72" name="TextBox 71"/>
          <p:cNvSpPr txBox="1"/>
          <p:nvPr/>
        </p:nvSpPr>
        <p:spPr>
          <a:xfrm>
            <a:off x="6372200" y="3284984"/>
            <a:ext cx="502061" cy="461665"/>
          </a:xfrm>
          <a:prstGeom prst="rect">
            <a:avLst/>
          </a:prstGeom>
          <a:noFill/>
        </p:spPr>
        <p:txBody>
          <a:bodyPr wrap="none" rtlCol="0">
            <a:spAutoFit/>
          </a:bodyPr>
          <a:lstStyle/>
          <a:p>
            <a:r>
              <a:rPr lang="en-US" sz="2400" dirty="0" smtClean="0">
                <a:latin typeface="+mn-lt"/>
              </a:rPr>
              <a:t>p2</a:t>
            </a:r>
            <a:endParaRPr lang="en-US" sz="2400" dirty="0">
              <a:latin typeface="+mn-lt"/>
            </a:endParaRPr>
          </a:p>
        </p:txBody>
      </p:sp>
      <p:cxnSp>
        <p:nvCxnSpPr>
          <p:cNvPr id="74" name="Straight Connector 73"/>
          <p:cNvCxnSpPr/>
          <p:nvPr/>
        </p:nvCxnSpPr>
        <p:spPr>
          <a:xfrm flipV="1">
            <a:off x="5292080" y="2492896"/>
            <a:ext cx="1224136" cy="1224136"/>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Non-planar viewports</a:t>
            </a:r>
            <a:endParaRPr lang="en-US" dirty="0"/>
          </a:p>
        </p:txBody>
      </p:sp>
      <p:sp>
        <p:nvSpPr>
          <p:cNvPr id="24" name="Oval 23"/>
          <p:cNvSpPr/>
          <p:nvPr/>
        </p:nvSpPr>
        <p:spPr>
          <a:xfrm>
            <a:off x="4216341" y="4902223"/>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Oval 24"/>
          <p:cNvSpPr/>
          <p:nvPr/>
        </p:nvSpPr>
        <p:spPr>
          <a:xfrm>
            <a:off x="6300192" y="3068960"/>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Oval 25"/>
          <p:cNvSpPr/>
          <p:nvPr/>
        </p:nvSpPr>
        <p:spPr>
          <a:xfrm>
            <a:off x="4668390" y="2069246"/>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Oval 26"/>
          <p:cNvSpPr/>
          <p:nvPr/>
        </p:nvSpPr>
        <p:spPr>
          <a:xfrm>
            <a:off x="3678614" y="2015169"/>
            <a:ext cx="3312368" cy="3312368"/>
          </a:xfrm>
          <a:prstGeom prst="ellipse">
            <a:avLst/>
          </a:prstGeom>
          <a:noFill/>
          <a:ln w="12700">
            <a:solidFill>
              <a:schemeClr val="tx1">
                <a:lumMod val="75000"/>
              </a:schemeClr>
            </a:solidFill>
            <a:prstDash val="lgDash"/>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Arc 30"/>
          <p:cNvSpPr/>
          <p:nvPr/>
        </p:nvSpPr>
        <p:spPr>
          <a:xfrm>
            <a:off x="2699791" y="2126512"/>
            <a:ext cx="3913659" cy="3894776"/>
          </a:xfrm>
          <a:prstGeom prst="arc">
            <a:avLst>
              <a:gd name="adj1" fmla="val 16200000"/>
              <a:gd name="adj2" fmla="val 19889448"/>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3144378">
            <a:off x="3662350" y="2012727"/>
            <a:ext cx="3385852" cy="3349805"/>
          </a:xfrm>
          <a:prstGeom prst="arc">
            <a:avLst>
              <a:gd name="adj1" fmla="val 16190416"/>
              <a:gd name="adj2" fmla="val 1838104"/>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6729966">
            <a:off x="4267172" y="3124281"/>
            <a:ext cx="4356803" cy="4392488"/>
          </a:xfrm>
          <a:prstGeom prst="arc">
            <a:avLst>
              <a:gd name="adj1" fmla="val 16200000"/>
              <a:gd name="adj2" fmla="val 21014749"/>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1331640" y="2276872"/>
            <a:ext cx="0" cy="270000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67944" y="3861048"/>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31640" y="2276872"/>
            <a:ext cx="270000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31640" y="4941168"/>
            <a:ext cx="270000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67944" y="2276872"/>
            <a:ext cx="0" cy="270000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259632" y="4869160"/>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Oval 40"/>
          <p:cNvSpPr/>
          <p:nvPr/>
        </p:nvSpPr>
        <p:spPr>
          <a:xfrm>
            <a:off x="3995936" y="4869160"/>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Oval 41"/>
          <p:cNvSpPr/>
          <p:nvPr/>
        </p:nvSpPr>
        <p:spPr>
          <a:xfrm>
            <a:off x="3995936" y="220486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 name="Oval 43"/>
          <p:cNvSpPr/>
          <p:nvPr/>
        </p:nvSpPr>
        <p:spPr>
          <a:xfrm>
            <a:off x="1259632" y="220486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0" name="Straight Connector 19"/>
          <p:cNvCxnSpPr/>
          <p:nvPr/>
        </p:nvCxnSpPr>
        <p:spPr>
          <a:xfrm flipV="1">
            <a:off x="5292080" y="2492896"/>
            <a:ext cx="1224136" cy="1224136"/>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35896" y="3717032"/>
            <a:ext cx="432048" cy="0"/>
          </a:xfrm>
          <a:prstGeom prst="line">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Non-planar viewports</a:t>
            </a:r>
            <a:endParaRPr lang="en-US" dirty="0"/>
          </a:p>
        </p:txBody>
      </p:sp>
      <p:sp>
        <p:nvSpPr>
          <p:cNvPr id="24" name="Oval 23"/>
          <p:cNvSpPr/>
          <p:nvPr/>
        </p:nvSpPr>
        <p:spPr>
          <a:xfrm>
            <a:off x="4216341" y="4902223"/>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Oval 24"/>
          <p:cNvSpPr/>
          <p:nvPr/>
        </p:nvSpPr>
        <p:spPr>
          <a:xfrm>
            <a:off x="6300192" y="3068960"/>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Oval 25"/>
          <p:cNvSpPr/>
          <p:nvPr/>
        </p:nvSpPr>
        <p:spPr>
          <a:xfrm>
            <a:off x="4668390" y="2069246"/>
            <a:ext cx="144016" cy="144016"/>
          </a:xfrm>
          <a:prstGeom prst="ellipse">
            <a:avLst/>
          </a:prstGeom>
          <a:solidFill>
            <a:schemeClr val="tx1"/>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Oval 26"/>
          <p:cNvSpPr/>
          <p:nvPr/>
        </p:nvSpPr>
        <p:spPr>
          <a:xfrm>
            <a:off x="3678614" y="2015169"/>
            <a:ext cx="3312368" cy="3312368"/>
          </a:xfrm>
          <a:prstGeom prst="ellipse">
            <a:avLst/>
          </a:prstGeom>
          <a:noFill/>
          <a:ln w="12700">
            <a:solidFill>
              <a:schemeClr val="tx1">
                <a:lumMod val="75000"/>
              </a:schemeClr>
            </a:solidFill>
            <a:prstDash val="lgDash"/>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Arc 30"/>
          <p:cNvSpPr/>
          <p:nvPr/>
        </p:nvSpPr>
        <p:spPr>
          <a:xfrm>
            <a:off x="2699791" y="2126512"/>
            <a:ext cx="3913659" cy="3894776"/>
          </a:xfrm>
          <a:prstGeom prst="arc">
            <a:avLst>
              <a:gd name="adj1" fmla="val 16200000"/>
              <a:gd name="adj2" fmla="val 19889448"/>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rot="13144378">
            <a:off x="3662350" y="2012727"/>
            <a:ext cx="3385852" cy="3349805"/>
          </a:xfrm>
          <a:prstGeom prst="arc">
            <a:avLst>
              <a:gd name="adj1" fmla="val 16190416"/>
              <a:gd name="adj2" fmla="val 1838104"/>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6729966">
            <a:off x="4267172" y="3124281"/>
            <a:ext cx="4356803" cy="4392488"/>
          </a:xfrm>
          <a:prstGeom prst="arc">
            <a:avLst>
              <a:gd name="adj1" fmla="val 16200000"/>
              <a:gd name="adj2" fmla="val 21014749"/>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Connector 34"/>
          <p:cNvCxnSpPr/>
          <p:nvPr/>
        </p:nvCxnSpPr>
        <p:spPr>
          <a:xfrm>
            <a:off x="1331640" y="2276872"/>
            <a:ext cx="0" cy="270000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67944" y="3861048"/>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31640" y="2276872"/>
            <a:ext cx="2737942"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31640" y="4941168"/>
            <a:ext cx="2737942"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67944" y="2276872"/>
            <a:ext cx="0" cy="2656869"/>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259632" y="4869160"/>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Oval 40"/>
          <p:cNvSpPr/>
          <p:nvPr/>
        </p:nvSpPr>
        <p:spPr>
          <a:xfrm>
            <a:off x="4427984" y="4869160"/>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Oval 41"/>
          <p:cNvSpPr/>
          <p:nvPr/>
        </p:nvSpPr>
        <p:spPr>
          <a:xfrm>
            <a:off x="4427984" y="220486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 name="Oval 43"/>
          <p:cNvSpPr/>
          <p:nvPr/>
        </p:nvSpPr>
        <p:spPr>
          <a:xfrm>
            <a:off x="1259632" y="220486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0" name="Straight Connector 19"/>
          <p:cNvCxnSpPr/>
          <p:nvPr/>
        </p:nvCxnSpPr>
        <p:spPr>
          <a:xfrm flipV="1">
            <a:off x="5292080" y="2492896"/>
            <a:ext cx="1224136" cy="1224136"/>
          </a:xfrm>
          <a:prstGeom prst="line">
            <a:avLst/>
          </a:prstGeom>
          <a:ln w="25400">
            <a:solidFill>
              <a:schemeClr val="tx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635896" y="3717032"/>
            <a:ext cx="432048" cy="0"/>
          </a:xfrm>
          <a:prstGeom prst="line">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065603" y="2279176"/>
            <a:ext cx="432048" cy="0"/>
          </a:xfrm>
          <a:prstGeom prst="line">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064558" y="4942050"/>
            <a:ext cx="458180" cy="0"/>
          </a:xfrm>
          <a:prstGeom prst="line">
            <a:avLst/>
          </a:prstGeom>
          <a:ln w="254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Non-planar viewports</a:t>
            </a:r>
            <a:endParaRPr lang="en-US" dirty="0"/>
          </a:p>
        </p:txBody>
      </p:sp>
      <p:pic>
        <p:nvPicPr>
          <p:cNvPr id="65538" name="Picture 2"/>
          <p:cNvPicPr>
            <a:picLocks noChangeAspect="1" noChangeArrowheads="1"/>
          </p:cNvPicPr>
          <p:nvPr/>
        </p:nvPicPr>
        <p:blipFill>
          <a:blip r:embed="rId3" cstate="print"/>
          <a:srcRect/>
          <a:stretch>
            <a:fillRect/>
          </a:stretch>
        </p:blipFill>
        <p:spPr bwMode="auto">
          <a:xfrm>
            <a:off x="2195736" y="1268760"/>
            <a:ext cx="4876800" cy="4876800"/>
          </a:xfrm>
          <a:prstGeom prst="rect">
            <a:avLst/>
          </a:prstGeom>
          <a:noFill/>
          <a:ln w="9525">
            <a:noFill/>
            <a:miter lim="800000"/>
            <a:headEnd/>
            <a:tailEnd/>
          </a:ln>
        </p:spPr>
      </p:pic>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Non-planar viewports</a:t>
            </a:r>
            <a:endParaRPr lang="en-US" dirty="0"/>
          </a:p>
        </p:txBody>
      </p:sp>
      <p:pic>
        <p:nvPicPr>
          <p:cNvPr id="66562" name="Picture 2"/>
          <p:cNvPicPr>
            <a:picLocks noChangeAspect="1" noChangeArrowheads="1"/>
          </p:cNvPicPr>
          <p:nvPr/>
        </p:nvPicPr>
        <p:blipFill>
          <a:blip r:embed="rId3" cstate="print"/>
          <a:srcRect/>
          <a:stretch>
            <a:fillRect/>
          </a:stretch>
        </p:blipFill>
        <p:spPr bwMode="auto">
          <a:xfrm>
            <a:off x="0" y="1268760"/>
            <a:ext cx="9144000" cy="4572000"/>
          </a:xfrm>
          <a:prstGeom prst="rect">
            <a:avLst/>
          </a:prstGeom>
          <a:noFill/>
          <a:ln w="9525">
            <a:noFill/>
            <a:miter lim="800000"/>
            <a:headEnd/>
            <a:tailEnd/>
          </a:ln>
        </p:spPr>
      </p:pic>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What can we do</a:t>
            </a:r>
            <a:endParaRPr lang="en-US" dirty="0"/>
          </a:p>
        </p:txBody>
      </p:sp>
      <p:sp>
        <p:nvSpPr>
          <p:cNvPr id="4" name="Content Placeholder 3"/>
          <p:cNvSpPr>
            <a:spLocks noGrp="1"/>
          </p:cNvSpPr>
          <p:nvPr>
            <p:ph idx="1"/>
          </p:nvPr>
        </p:nvSpPr>
        <p:spPr/>
        <p:txBody>
          <a:bodyPr/>
          <a:lstStyle/>
          <a:p>
            <a:r>
              <a:rPr lang="en-US" dirty="0" smtClean="0"/>
              <a:t>Non-planar Viewports</a:t>
            </a:r>
          </a:p>
          <a:p>
            <a:r>
              <a:rPr lang="en-US" dirty="0" smtClean="0"/>
              <a:t>Consistency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a:off x="1547664" y="3143250"/>
            <a:ext cx="4688036" cy="1447800"/>
          </a:xfrm>
          <a:custGeom>
            <a:avLst/>
            <a:gdLst>
              <a:gd name="connsiteX0" fmla="*/ 2863850 w 4533900"/>
              <a:gd name="connsiteY0" fmla="*/ 0 h 1447800"/>
              <a:gd name="connsiteX1" fmla="*/ 0 w 4533900"/>
              <a:gd name="connsiteY1" fmla="*/ 1149350 h 1447800"/>
              <a:gd name="connsiteX2" fmla="*/ 4533900 w 4533900"/>
              <a:gd name="connsiteY2" fmla="*/ 1447800 h 1447800"/>
              <a:gd name="connsiteX3" fmla="*/ 2863850 w 4533900"/>
              <a:gd name="connsiteY3" fmla="*/ 0 h 1447800"/>
              <a:gd name="connsiteX0" fmla="*/ 3017986 w 4688036"/>
              <a:gd name="connsiteY0" fmla="*/ 0 h 1447800"/>
              <a:gd name="connsiteX1" fmla="*/ 0 w 4688036"/>
              <a:gd name="connsiteY1" fmla="*/ 645790 h 1447800"/>
              <a:gd name="connsiteX2" fmla="*/ 4688036 w 4688036"/>
              <a:gd name="connsiteY2" fmla="*/ 1447800 h 1447800"/>
              <a:gd name="connsiteX3" fmla="*/ 3017986 w 4688036"/>
              <a:gd name="connsiteY3" fmla="*/ 0 h 1447800"/>
            </a:gdLst>
            <a:ahLst/>
            <a:cxnLst>
              <a:cxn ang="0">
                <a:pos x="connsiteX0" y="connsiteY0"/>
              </a:cxn>
              <a:cxn ang="0">
                <a:pos x="connsiteX1" y="connsiteY1"/>
              </a:cxn>
              <a:cxn ang="0">
                <a:pos x="connsiteX2" y="connsiteY2"/>
              </a:cxn>
              <a:cxn ang="0">
                <a:pos x="connsiteX3" y="connsiteY3"/>
              </a:cxn>
            </a:cxnLst>
            <a:rect l="l" t="t" r="r" b="b"/>
            <a:pathLst>
              <a:path w="4688036" h="1447800">
                <a:moveTo>
                  <a:pt x="3017986" y="0"/>
                </a:moveTo>
                <a:lnTo>
                  <a:pt x="0" y="645790"/>
                </a:lnTo>
                <a:lnTo>
                  <a:pt x="4688036" y="1447800"/>
                </a:lnTo>
                <a:lnTo>
                  <a:pt x="3017986" y="0"/>
                </a:lnTo>
                <a:close/>
              </a:path>
            </a:pathLst>
          </a:custGeom>
          <a:gradFill>
            <a:gsLst>
              <a:gs pos="0">
                <a:schemeClr val="accent6">
                  <a:lumMod val="50000"/>
                </a:schemeClr>
              </a:gs>
              <a:gs pos="53000">
                <a:schemeClr val="accent6">
                  <a:lumMod val="60000"/>
                  <a:lumOff val="40000"/>
                </a:schemeClr>
              </a:gs>
              <a:gs pos="83000">
                <a:schemeClr val="accent6">
                  <a:lumMod val="40000"/>
                  <a:lumOff val="60000"/>
                </a:schemeClr>
              </a:gs>
              <a:gs pos="100000">
                <a:schemeClr val="accent6">
                  <a:lumMod val="20000"/>
                  <a:lumOff val="80000"/>
                </a:schemeClr>
              </a:gs>
            </a:gsLst>
            <a:lin ang="2700000" scaled="0"/>
          </a:gra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41" name="Straight Connector 40"/>
          <p:cNvCxnSpPr/>
          <p:nvPr/>
        </p:nvCxnSpPr>
        <p:spPr>
          <a:xfrm>
            <a:off x="4572000" y="3140968"/>
            <a:ext cx="1656184" cy="144016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Consistency</a:t>
            </a:r>
          </a:p>
        </p:txBody>
      </p:sp>
      <p:cxnSp>
        <p:nvCxnSpPr>
          <p:cNvPr id="35" name="Straight Connector 34"/>
          <p:cNvCxnSpPr/>
          <p:nvPr/>
        </p:nvCxnSpPr>
        <p:spPr>
          <a:xfrm flipH="1">
            <a:off x="4572000" y="2276872"/>
            <a:ext cx="1512168" cy="86409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4168" y="2276872"/>
            <a:ext cx="144016" cy="230425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47664" y="2996952"/>
            <a:ext cx="2664296" cy="788495"/>
          </a:xfrm>
          <a:prstGeom prst="line">
            <a:avLst/>
          </a:prstGeom>
          <a:ln w="25400">
            <a:solidFill>
              <a:schemeClr val="tx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87624" y="3573016"/>
            <a:ext cx="338554" cy="461665"/>
          </a:xfrm>
          <a:prstGeom prst="rect">
            <a:avLst/>
          </a:prstGeom>
          <a:noFill/>
        </p:spPr>
        <p:txBody>
          <a:bodyPr wrap="none" rtlCol="0">
            <a:spAutoFit/>
          </a:bodyPr>
          <a:lstStyle/>
          <a:p>
            <a:r>
              <a:rPr lang="en-US" sz="2400" dirty="0" smtClean="0">
                <a:latin typeface="+mn-lt"/>
              </a:rPr>
              <a:t>e</a:t>
            </a:r>
            <a:endParaRPr lang="en-US" sz="2400" dirty="0">
              <a:latin typeface="+mn-lt"/>
            </a:endParaRPr>
          </a:p>
        </p:txBody>
      </p:sp>
      <p:sp>
        <p:nvSpPr>
          <p:cNvPr id="32" name="TextBox 31"/>
          <p:cNvSpPr txBox="1"/>
          <p:nvPr/>
        </p:nvSpPr>
        <p:spPr>
          <a:xfrm>
            <a:off x="6228184" y="4437112"/>
            <a:ext cx="502061" cy="461665"/>
          </a:xfrm>
          <a:prstGeom prst="rect">
            <a:avLst/>
          </a:prstGeom>
          <a:noFill/>
        </p:spPr>
        <p:txBody>
          <a:bodyPr wrap="none" rtlCol="0">
            <a:spAutoFit/>
          </a:bodyPr>
          <a:lstStyle/>
          <a:p>
            <a:r>
              <a:rPr lang="en-US" sz="2400" dirty="0" smtClean="0">
                <a:latin typeface="+mn-lt"/>
              </a:rPr>
              <a:t>p2</a:t>
            </a:r>
            <a:endParaRPr lang="en-US" sz="2400" dirty="0">
              <a:latin typeface="+mn-lt"/>
            </a:endParaRPr>
          </a:p>
        </p:txBody>
      </p:sp>
      <p:sp>
        <p:nvSpPr>
          <p:cNvPr id="33" name="TextBox 32"/>
          <p:cNvSpPr txBox="1"/>
          <p:nvPr/>
        </p:nvSpPr>
        <p:spPr>
          <a:xfrm>
            <a:off x="6156176" y="1988840"/>
            <a:ext cx="502061" cy="461665"/>
          </a:xfrm>
          <a:prstGeom prst="rect">
            <a:avLst/>
          </a:prstGeom>
          <a:noFill/>
        </p:spPr>
        <p:txBody>
          <a:bodyPr wrap="none" rtlCol="0">
            <a:spAutoFit/>
          </a:bodyPr>
          <a:lstStyle/>
          <a:p>
            <a:r>
              <a:rPr lang="en-US" sz="2400" dirty="0" smtClean="0">
                <a:latin typeface="+mn-lt"/>
              </a:rPr>
              <a:t>p1</a:t>
            </a:r>
            <a:endParaRPr lang="en-US" sz="2400" dirty="0">
              <a:latin typeface="+mn-lt"/>
            </a:endParaRPr>
          </a:p>
        </p:txBody>
      </p:sp>
      <p:sp>
        <p:nvSpPr>
          <p:cNvPr id="34" name="TextBox 33"/>
          <p:cNvSpPr txBox="1"/>
          <p:nvPr/>
        </p:nvSpPr>
        <p:spPr>
          <a:xfrm>
            <a:off x="4355976" y="2636912"/>
            <a:ext cx="502061" cy="461665"/>
          </a:xfrm>
          <a:prstGeom prst="rect">
            <a:avLst/>
          </a:prstGeom>
          <a:noFill/>
        </p:spPr>
        <p:txBody>
          <a:bodyPr wrap="none" rtlCol="0">
            <a:spAutoFit/>
          </a:bodyPr>
          <a:lstStyle/>
          <a:p>
            <a:r>
              <a:rPr lang="en-US" sz="2400" dirty="0" smtClean="0">
                <a:latin typeface="+mn-lt"/>
              </a:rPr>
              <a:t>p0</a:t>
            </a:r>
            <a:endParaRPr lang="en-US" sz="2400" dirty="0">
              <a:latin typeface="+mn-lt"/>
            </a:endParaRPr>
          </a:p>
        </p:txBody>
      </p:sp>
      <p:cxnSp>
        <p:nvCxnSpPr>
          <p:cNvPr id="47" name="Straight Connector 46"/>
          <p:cNvCxnSpPr>
            <a:stCxn id="30" idx="1"/>
          </p:cNvCxnSpPr>
          <p:nvPr/>
        </p:nvCxnSpPr>
        <p:spPr>
          <a:xfrm>
            <a:off x="1547664" y="3789040"/>
            <a:ext cx="4686160" cy="798863"/>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0" idx="1"/>
          </p:cNvCxnSpPr>
          <p:nvPr/>
        </p:nvCxnSpPr>
        <p:spPr>
          <a:xfrm flipV="1">
            <a:off x="1547664" y="3145135"/>
            <a:ext cx="3024336" cy="643905"/>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77024" y="3145134"/>
            <a:ext cx="1652954" cy="1441939"/>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771800" y="4941168"/>
            <a:ext cx="2853666" cy="461665"/>
          </a:xfrm>
          <a:prstGeom prst="rect">
            <a:avLst/>
          </a:prstGeom>
          <a:noFill/>
        </p:spPr>
        <p:txBody>
          <a:bodyPr wrap="none" rtlCol="0">
            <a:spAutoFit/>
          </a:bodyPr>
          <a:lstStyle/>
          <a:p>
            <a:r>
              <a:rPr lang="en-US" sz="2400" dirty="0" smtClean="0">
                <a:latin typeface="+mn-lt"/>
              </a:rPr>
              <a:t>n = (p2 – e) × (p0 – e)</a:t>
            </a:r>
            <a:endParaRPr lang="en-US" sz="2400" dirty="0">
              <a:latin typeface="+mn-lt"/>
            </a:endParaRPr>
          </a:p>
        </p:txBody>
      </p:sp>
      <p:cxnSp>
        <p:nvCxnSpPr>
          <p:cNvPr id="80" name="Straight Connector 79"/>
          <p:cNvCxnSpPr/>
          <p:nvPr/>
        </p:nvCxnSpPr>
        <p:spPr>
          <a:xfrm>
            <a:off x="4355976" y="3501008"/>
            <a:ext cx="0" cy="288032"/>
          </a:xfrm>
          <a:prstGeom prst="line">
            <a:avLst/>
          </a:prstGeom>
          <a:ln w="25400">
            <a:solidFill>
              <a:srgbClr val="FFC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355976" y="3429000"/>
            <a:ext cx="346570" cy="461665"/>
          </a:xfrm>
          <a:prstGeom prst="rect">
            <a:avLst/>
          </a:prstGeom>
          <a:noFill/>
        </p:spPr>
        <p:txBody>
          <a:bodyPr wrap="none" rtlCol="0">
            <a:spAutoFit/>
          </a:bodyPr>
          <a:lstStyle/>
          <a:p>
            <a:r>
              <a:rPr lang="en-US" sz="2400" dirty="0" smtClean="0">
                <a:latin typeface="+mn-lt"/>
              </a:rPr>
              <a:t>n</a:t>
            </a:r>
            <a:endParaRPr lang="en-US" sz="2400" dirty="0">
              <a:latin typeface="+mn-lt"/>
            </a:endParaRPr>
          </a:p>
        </p:txBody>
      </p:sp>
      <p:sp>
        <p:nvSpPr>
          <p:cNvPr id="89" name="TextBox 88"/>
          <p:cNvSpPr txBox="1"/>
          <p:nvPr/>
        </p:nvSpPr>
        <p:spPr>
          <a:xfrm>
            <a:off x="3851920" y="2564904"/>
            <a:ext cx="346570" cy="461665"/>
          </a:xfrm>
          <a:prstGeom prst="rect">
            <a:avLst/>
          </a:prstGeom>
          <a:noFill/>
        </p:spPr>
        <p:txBody>
          <a:bodyPr wrap="none" rtlCol="0">
            <a:spAutoFit/>
          </a:bodyPr>
          <a:lstStyle/>
          <a:p>
            <a:r>
              <a:rPr lang="en-US" sz="2400" dirty="0" smtClean="0">
                <a:latin typeface="+mn-lt"/>
              </a:rPr>
              <a:t>d</a:t>
            </a:r>
            <a:endParaRPr lang="en-US" sz="2400" dirty="0">
              <a:latin typeface="+mn-lt"/>
            </a:endParaRPr>
          </a:p>
        </p:txBody>
      </p:sp>
      <p:cxnSp>
        <p:nvCxnSpPr>
          <p:cNvPr id="90" name="Straight Connector 89"/>
          <p:cNvCxnSpPr>
            <a:endCxn id="30" idx="2"/>
          </p:cNvCxnSpPr>
          <p:nvPr/>
        </p:nvCxnSpPr>
        <p:spPr>
          <a:xfrm>
            <a:off x="4211960" y="2996952"/>
            <a:ext cx="2023740" cy="1594098"/>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30" idx="0"/>
          </p:cNvCxnSpPr>
          <p:nvPr/>
        </p:nvCxnSpPr>
        <p:spPr>
          <a:xfrm>
            <a:off x="4211960" y="2996952"/>
            <a:ext cx="353690" cy="146298"/>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0" idx="1"/>
          </p:cNvCxnSpPr>
          <p:nvPr/>
        </p:nvCxnSpPr>
        <p:spPr>
          <a:xfrm flipV="1">
            <a:off x="1547664" y="2996952"/>
            <a:ext cx="2664296" cy="792088"/>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771800" y="5373216"/>
            <a:ext cx="1537600" cy="461665"/>
          </a:xfrm>
          <a:prstGeom prst="rect">
            <a:avLst/>
          </a:prstGeom>
          <a:noFill/>
        </p:spPr>
        <p:txBody>
          <a:bodyPr wrap="none" rtlCol="0">
            <a:spAutoFit/>
          </a:bodyPr>
          <a:lstStyle/>
          <a:p>
            <a:r>
              <a:rPr lang="en-US" sz="2400" dirty="0" smtClean="0">
                <a:latin typeface="+mn-lt"/>
              </a:rPr>
              <a:t>V(d) = n . d</a:t>
            </a:r>
            <a:endParaRPr lang="en-US" sz="2400" dirty="0">
              <a:latin typeface="+mn-lt"/>
            </a:endParaRPr>
          </a:p>
        </p:txBody>
      </p:sp>
      <p:cxnSp>
        <p:nvCxnSpPr>
          <p:cNvPr id="24" name="Straight Connector 23"/>
          <p:cNvCxnSpPr/>
          <p:nvPr/>
        </p:nvCxnSpPr>
        <p:spPr>
          <a:xfrm>
            <a:off x="4211960" y="2996952"/>
            <a:ext cx="216024" cy="144016"/>
          </a:xfrm>
          <a:prstGeom prst="line">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211960" y="2708920"/>
            <a:ext cx="0" cy="288032"/>
          </a:xfrm>
          <a:prstGeom prst="line">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71800" y="5805264"/>
            <a:ext cx="3401893" cy="461665"/>
          </a:xfrm>
          <a:prstGeom prst="rect">
            <a:avLst/>
          </a:prstGeom>
          <a:noFill/>
        </p:spPr>
        <p:txBody>
          <a:bodyPr wrap="none" rtlCol="0">
            <a:spAutoFit/>
          </a:bodyPr>
          <a:lstStyle/>
          <a:p>
            <a:r>
              <a:rPr lang="en-US" sz="2400" dirty="0" err="1" smtClean="0">
                <a:latin typeface="+mn-lt"/>
              </a:rPr>
              <a:t>Vx</a:t>
            </a:r>
            <a:r>
              <a:rPr lang="en-US" sz="2400" dirty="0" smtClean="0">
                <a:latin typeface="+mn-lt"/>
              </a:rPr>
              <a:t>= </a:t>
            </a:r>
            <a:r>
              <a:rPr lang="en-US" sz="2400" dirty="0" err="1" smtClean="0">
                <a:latin typeface="+mn-lt"/>
              </a:rPr>
              <a:t>deriv</a:t>
            </a:r>
            <a:r>
              <a:rPr lang="en-US" sz="2400" dirty="0" smtClean="0">
                <a:latin typeface="+mn-lt"/>
              </a:rPr>
              <a:t>(V(d), x) = n × </a:t>
            </a:r>
            <a:r>
              <a:rPr lang="en-US" sz="2400" dirty="0" err="1" smtClean="0">
                <a:solidFill>
                  <a:srgbClr val="FF0000"/>
                </a:solidFill>
                <a:latin typeface="+mn-lt"/>
              </a:rPr>
              <a:t>dx</a:t>
            </a:r>
            <a:endParaRPr lang="en-US" sz="2400" dirty="0">
              <a:solidFill>
                <a:srgbClr val="FF0000"/>
              </a:solidFill>
              <a:latin typeface="+mn-lt"/>
            </a:endParaRPr>
          </a:p>
        </p:txBody>
      </p:sp>
      <p:sp>
        <p:nvSpPr>
          <p:cNvPr id="29" name="TextBox 28"/>
          <p:cNvSpPr txBox="1"/>
          <p:nvPr/>
        </p:nvSpPr>
        <p:spPr>
          <a:xfrm>
            <a:off x="4133602" y="3071118"/>
            <a:ext cx="479618" cy="461665"/>
          </a:xfrm>
          <a:prstGeom prst="rect">
            <a:avLst/>
          </a:prstGeom>
          <a:noFill/>
        </p:spPr>
        <p:txBody>
          <a:bodyPr wrap="none" rtlCol="0">
            <a:spAutoFit/>
          </a:bodyPr>
          <a:lstStyle/>
          <a:p>
            <a:r>
              <a:rPr lang="en-US" sz="2400" dirty="0" err="1" smtClean="0">
                <a:solidFill>
                  <a:srgbClr val="FF0000"/>
                </a:solidFill>
                <a:latin typeface="+mn-lt"/>
              </a:rPr>
              <a:t>dx</a:t>
            </a:r>
            <a:endParaRPr lang="en-US" sz="2400" dirty="0">
              <a:solidFill>
                <a:srgbClr val="FF0000"/>
              </a:solidFill>
              <a:latin typeface="+mn-lt"/>
            </a:endParaRPr>
          </a:p>
        </p:txBody>
      </p:sp>
      <p:sp>
        <p:nvSpPr>
          <p:cNvPr id="31" name="TextBox 30"/>
          <p:cNvSpPr txBox="1"/>
          <p:nvPr/>
        </p:nvSpPr>
        <p:spPr>
          <a:xfrm>
            <a:off x="3995936" y="2276872"/>
            <a:ext cx="486030" cy="461665"/>
          </a:xfrm>
          <a:prstGeom prst="rect">
            <a:avLst/>
          </a:prstGeom>
          <a:noFill/>
        </p:spPr>
        <p:txBody>
          <a:bodyPr wrap="none" rtlCol="0">
            <a:spAutoFit/>
          </a:bodyPr>
          <a:lstStyle/>
          <a:p>
            <a:r>
              <a:rPr lang="en-US" sz="2400" dirty="0" err="1" smtClean="0">
                <a:solidFill>
                  <a:srgbClr val="FF0000"/>
                </a:solidFill>
                <a:latin typeface="+mn-lt"/>
              </a:rPr>
              <a:t>dy</a:t>
            </a:r>
            <a:endParaRPr lang="en-US" sz="2400" dirty="0">
              <a:solidFill>
                <a:srgbClr val="FF0000"/>
              </a:solidFill>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dirty="0" smtClean="0"/>
              <a:t>Ray Tracing vs Rasterization</a:t>
            </a:r>
            <a:endParaRPr lang="en-US" dirty="0"/>
          </a:p>
        </p:txBody>
      </p:sp>
      <p:sp>
        <p:nvSpPr>
          <p:cNvPr id="8" name="Content Placeholder 3"/>
          <p:cNvSpPr>
            <a:spLocks noGrp="1"/>
          </p:cNvSpPr>
          <p:nvPr>
            <p:ph idx="1"/>
          </p:nvPr>
        </p:nvSpPr>
        <p:spPr>
          <a:xfrm>
            <a:off x="0" y="1051560"/>
            <a:ext cx="4644008" cy="2233424"/>
          </a:xfrm>
        </p:spPr>
        <p:txBody>
          <a:bodyPr>
            <a:normAutofit/>
          </a:bodyPr>
          <a:lstStyle/>
          <a:p>
            <a:r>
              <a:rPr lang="en-US" dirty="0" smtClean="0"/>
              <a:t>PBRT – San Miguel</a:t>
            </a:r>
          </a:p>
          <a:p>
            <a:pPr lvl="1"/>
            <a:r>
              <a:rPr lang="en-US" dirty="0" smtClean="0"/>
              <a:t>~2010</a:t>
            </a:r>
          </a:p>
          <a:p>
            <a:endParaRPr lang="en-US" dirty="0"/>
          </a:p>
        </p:txBody>
      </p:sp>
      <p:pic>
        <p:nvPicPr>
          <p:cNvPr id="11" name="Picture 2"/>
          <p:cNvPicPr>
            <a:picLocks noChangeAspect="1" noChangeArrowheads="1"/>
          </p:cNvPicPr>
          <p:nvPr/>
        </p:nvPicPr>
        <p:blipFill>
          <a:blip r:embed="rId3" cstate="print"/>
          <a:srcRect/>
          <a:stretch>
            <a:fillRect/>
          </a:stretch>
        </p:blipFill>
        <p:spPr bwMode="auto">
          <a:xfrm>
            <a:off x="323528" y="3429000"/>
            <a:ext cx="4870951" cy="2736304"/>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4089560" y="1196752"/>
            <a:ext cx="4730912" cy="2952328"/>
          </a:xfrm>
          <a:prstGeom prst="rect">
            <a:avLst/>
          </a:prstGeom>
          <a:noFill/>
          <a:ln w="9525">
            <a:noFill/>
            <a:miter lim="800000"/>
            <a:headEnd/>
            <a:tailEnd/>
          </a:ln>
        </p:spPr>
      </p:pic>
      <p:sp>
        <p:nvSpPr>
          <p:cNvPr id="7" name="Content Placeholder 3"/>
          <p:cNvSpPr txBox="1">
            <a:spLocks/>
          </p:cNvSpPr>
          <p:nvPr/>
        </p:nvSpPr>
        <p:spPr>
          <a:xfrm>
            <a:off x="5148064" y="4365104"/>
            <a:ext cx="3995936" cy="22334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Crysis</a:t>
            </a:r>
            <a:r>
              <a:rPr lang="en-US" sz="3000" dirty="0" smtClean="0">
                <a:latin typeface="Calibri" pitchFamily="34" charset="0"/>
                <a:cs typeface="+mn-cs"/>
              </a:rPr>
              <a:t> 2 by </a:t>
            </a:r>
            <a:r>
              <a:rPr lang="en-US" sz="3000" dirty="0" err="1" smtClean="0">
                <a:latin typeface="Calibri" pitchFamily="34" charset="0"/>
                <a:cs typeface="+mn-cs"/>
              </a:rPr>
              <a:t>CryTek</a:t>
            </a: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756000" marR="0" lvl="1" indent="-285750"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2600" dirty="0" smtClean="0">
                <a:latin typeface="Calibri" pitchFamily="34" charset="0"/>
                <a:cs typeface="+mn-cs"/>
              </a:rPr>
              <a:t>~2010</a:t>
            </a:r>
            <a:endParaRPr kumimoji="0" lang="en-US" sz="26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p:nvPr/>
        </p:nvCxnSpPr>
        <p:spPr>
          <a:xfrm>
            <a:off x="25557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555776" y="134076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55776" y="566124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58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Consistency</a:t>
            </a:r>
            <a:endParaRPr lang="en-US" dirty="0"/>
          </a:p>
        </p:txBody>
      </p:sp>
      <p:sp>
        <p:nvSpPr>
          <p:cNvPr id="110" name="Oval 109"/>
          <p:cNvSpPr/>
          <p:nvPr/>
        </p:nvSpPr>
        <p:spPr>
          <a:xfrm>
            <a:off x="284380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8" name="Oval 137"/>
          <p:cNvSpPr/>
          <p:nvPr/>
        </p:nvSpPr>
        <p:spPr>
          <a:xfrm>
            <a:off x="284380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39" name="Straight Connector 138"/>
          <p:cNvCxnSpPr/>
          <p:nvPr/>
        </p:nvCxnSpPr>
        <p:spPr>
          <a:xfrm>
            <a:off x="2555776" y="2060848"/>
            <a:ext cx="4536504"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555776" y="206084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555776" y="278092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555776" y="350100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555776" y="422108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555776" y="494116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2758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9959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9959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71601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71601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43609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3609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561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1561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8762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8762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5963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284380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4" name="Oval 183"/>
          <p:cNvSpPr/>
          <p:nvPr/>
        </p:nvSpPr>
        <p:spPr>
          <a:xfrm>
            <a:off x="284380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5" name="Oval 184"/>
          <p:cNvSpPr/>
          <p:nvPr/>
        </p:nvSpPr>
        <p:spPr>
          <a:xfrm>
            <a:off x="284380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6" name="Oval 185"/>
          <p:cNvSpPr/>
          <p:nvPr/>
        </p:nvSpPr>
        <p:spPr>
          <a:xfrm>
            <a:off x="284380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7" name="Oval 186"/>
          <p:cNvSpPr/>
          <p:nvPr/>
        </p:nvSpPr>
        <p:spPr>
          <a:xfrm>
            <a:off x="356388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8" name="Oval 187"/>
          <p:cNvSpPr/>
          <p:nvPr/>
        </p:nvSpPr>
        <p:spPr>
          <a:xfrm>
            <a:off x="356388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9" name="Oval 188"/>
          <p:cNvSpPr/>
          <p:nvPr/>
        </p:nvSpPr>
        <p:spPr>
          <a:xfrm>
            <a:off x="356388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0" name="Oval 189"/>
          <p:cNvSpPr/>
          <p:nvPr/>
        </p:nvSpPr>
        <p:spPr>
          <a:xfrm>
            <a:off x="356388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1" name="Oval 190"/>
          <p:cNvSpPr/>
          <p:nvPr/>
        </p:nvSpPr>
        <p:spPr>
          <a:xfrm>
            <a:off x="356388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2" name="Oval 191"/>
          <p:cNvSpPr/>
          <p:nvPr/>
        </p:nvSpPr>
        <p:spPr>
          <a:xfrm>
            <a:off x="356388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3" name="Oval 192"/>
          <p:cNvSpPr/>
          <p:nvPr/>
        </p:nvSpPr>
        <p:spPr>
          <a:xfrm>
            <a:off x="428396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4" name="Oval 193"/>
          <p:cNvSpPr/>
          <p:nvPr/>
        </p:nvSpPr>
        <p:spPr>
          <a:xfrm>
            <a:off x="428396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5" name="Oval 194"/>
          <p:cNvSpPr/>
          <p:nvPr/>
        </p:nvSpPr>
        <p:spPr>
          <a:xfrm>
            <a:off x="428396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6" name="Oval 195"/>
          <p:cNvSpPr/>
          <p:nvPr/>
        </p:nvSpPr>
        <p:spPr>
          <a:xfrm>
            <a:off x="428396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7" name="Oval 196"/>
          <p:cNvSpPr/>
          <p:nvPr/>
        </p:nvSpPr>
        <p:spPr>
          <a:xfrm>
            <a:off x="428396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8" name="Oval 197"/>
          <p:cNvSpPr/>
          <p:nvPr/>
        </p:nvSpPr>
        <p:spPr>
          <a:xfrm>
            <a:off x="428396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9" name="Oval 198"/>
          <p:cNvSpPr/>
          <p:nvPr/>
        </p:nvSpPr>
        <p:spPr>
          <a:xfrm>
            <a:off x="500404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0" name="Oval 199"/>
          <p:cNvSpPr/>
          <p:nvPr/>
        </p:nvSpPr>
        <p:spPr>
          <a:xfrm>
            <a:off x="500404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1" name="Oval 200"/>
          <p:cNvSpPr/>
          <p:nvPr/>
        </p:nvSpPr>
        <p:spPr>
          <a:xfrm>
            <a:off x="500404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2" name="Oval 201"/>
          <p:cNvSpPr/>
          <p:nvPr/>
        </p:nvSpPr>
        <p:spPr>
          <a:xfrm>
            <a:off x="500404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3" name="Oval 202"/>
          <p:cNvSpPr/>
          <p:nvPr/>
        </p:nvSpPr>
        <p:spPr>
          <a:xfrm>
            <a:off x="500404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4" name="Oval 203"/>
          <p:cNvSpPr/>
          <p:nvPr/>
        </p:nvSpPr>
        <p:spPr>
          <a:xfrm>
            <a:off x="500404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5" name="Oval 204"/>
          <p:cNvSpPr/>
          <p:nvPr/>
        </p:nvSpPr>
        <p:spPr>
          <a:xfrm>
            <a:off x="572412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6" name="Oval 205"/>
          <p:cNvSpPr/>
          <p:nvPr/>
        </p:nvSpPr>
        <p:spPr>
          <a:xfrm>
            <a:off x="572412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7" name="Oval 206"/>
          <p:cNvSpPr/>
          <p:nvPr/>
        </p:nvSpPr>
        <p:spPr>
          <a:xfrm>
            <a:off x="572412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8" name="Oval 207"/>
          <p:cNvSpPr/>
          <p:nvPr/>
        </p:nvSpPr>
        <p:spPr>
          <a:xfrm>
            <a:off x="572412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9" name="Oval 208"/>
          <p:cNvSpPr/>
          <p:nvPr/>
        </p:nvSpPr>
        <p:spPr>
          <a:xfrm>
            <a:off x="572412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0" name="Oval 209"/>
          <p:cNvSpPr/>
          <p:nvPr/>
        </p:nvSpPr>
        <p:spPr>
          <a:xfrm>
            <a:off x="572412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1" name="Oval 210"/>
          <p:cNvSpPr/>
          <p:nvPr/>
        </p:nvSpPr>
        <p:spPr>
          <a:xfrm>
            <a:off x="644420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2" name="Oval 211"/>
          <p:cNvSpPr/>
          <p:nvPr/>
        </p:nvSpPr>
        <p:spPr>
          <a:xfrm>
            <a:off x="644420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3" name="Oval 212"/>
          <p:cNvSpPr/>
          <p:nvPr/>
        </p:nvSpPr>
        <p:spPr>
          <a:xfrm>
            <a:off x="644420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4" name="Oval 213"/>
          <p:cNvSpPr/>
          <p:nvPr/>
        </p:nvSpPr>
        <p:spPr>
          <a:xfrm>
            <a:off x="644420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5" name="Oval 214"/>
          <p:cNvSpPr/>
          <p:nvPr/>
        </p:nvSpPr>
        <p:spPr>
          <a:xfrm>
            <a:off x="644420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6" name="Oval 215"/>
          <p:cNvSpPr/>
          <p:nvPr/>
        </p:nvSpPr>
        <p:spPr>
          <a:xfrm>
            <a:off x="644420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7" name="Oval 216"/>
          <p:cNvSpPr/>
          <p:nvPr/>
        </p:nvSpPr>
        <p:spPr>
          <a:xfrm>
            <a:off x="716428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Oval 217"/>
          <p:cNvSpPr/>
          <p:nvPr/>
        </p:nvSpPr>
        <p:spPr>
          <a:xfrm>
            <a:off x="716428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9" name="Oval 218"/>
          <p:cNvSpPr/>
          <p:nvPr/>
        </p:nvSpPr>
        <p:spPr>
          <a:xfrm>
            <a:off x="716428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Oval 219"/>
          <p:cNvSpPr/>
          <p:nvPr/>
        </p:nvSpPr>
        <p:spPr>
          <a:xfrm>
            <a:off x="716428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1" name="Oval 220"/>
          <p:cNvSpPr/>
          <p:nvPr/>
        </p:nvSpPr>
        <p:spPr>
          <a:xfrm>
            <a:off x="716428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Oval 221"/>
          <p:cNvSpPr/>
          <p:nvPr/>
        </p:nvSpPr>
        <p:spPr>
          <a:xfrm>
            <a:off x="716428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3" name="Straight Connector 222"/>
          <p:cNvCxnSpPr/>
          <p:nvPr/>
        </p:nvCxnSpPr>
        <p:spPr>
          <a:xfrm>
            <a:off x="2915816" y="4581128"/>
            <a:ext cx="2376264" cy="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915816" y="2420888"/>
            <a:ext cx="2160240" cy="21602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076056" y="2420888"/>
            <a:ext cx="216024" cy="21602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5076056" y="1844824"/>
            <a:ext cx="1224136" cy="57606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flipV="1">
            <a:off x="6300192" y="1844824"/>
            <a:ext cx="1296144" cy="309634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flipV="1">
            <a:off x="5076056" y="2420888"/>
            <a:ext cx="2520280" cy="252028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flipV="1">
            <a:off x="5292080" y="4581128"/>
            <a:ext cx="2304256" cy="3600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499992" y="1412776"/>
            <a:ext cx="576064"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499992" y="1412776"/>
            <a:ext cx="1800200" cy="432048"/>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2915816" y="1412776"/>
            <a:ext cx="1584176" cy="316835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flipV="1">
            <a:off x="2915816" y="4581128"/>
            <a:ext cx="720080"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3635896" y="4581128"/>
            <a:ext cx="1656184"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Freeform 283"/>
          <p:cNvSpPr/>
          <p:nvPr/>
        </p:nvSpPr>
        <p:spPr>
          <a:xfrm>
            <a:off x="5067300" y="1844040"/>
            <a:ext cx="2537460" cy="3108960"/>
          </a:xfrm>
          <a:custGeom>
            <a:avLst/>
            <a:gdLst>
              <a:gd name="connsiteX0" fmla="*/ 1242060 w 2537460"/>
              <a:gd name="connsiteY0" fmla="*/ 0 h 3108960"/>
              <a:gd name="connsiteX1" fmla="*/ 0 w 2537460"/>
              <a:gd name="connsiteY1" fmla="*/ 571500 h 3108960"/>
              <a:gd name="connsiteX2" fmla="*/ 2537460 w 2537460"/>
              <a:gd name="connsiteY2" fmla="*/ 3108960 h 3108960"/>
              <a:gd name="connsiteX3" fmla="*/ 1242060 w 2537460"/>
              <a:gd name="connsiteY3" fmla="*/ 0 h 3108960"/>
            </a:gdLst>
            <a:ahLst/>
            <a:cxnLst>
              <a:cxn ang="0">
                <a:pos x="connsiteX0" y="connsiteY0"/>
              </a:cxn>
              <a:cxn ang="0">
                <a:pos x="connsiteX1" y="connsiteY1"/>
              </a:cxn>
              <a:cxn ang="0">
                <a:pos x="connsiteX2" y="connsiteY2"/>
              </a:cxn>
              <a:cxn ang="0">
                <a:pos x="connsiteX3" y="connsiteY3"/>
              </a:cxn>
            </a:cxnLst>
            <a:rect l="l" t="t" r="r" b="b"/>
            <a:pathLst>
              <a:path w="2537460" h="3108960">
                <a:moveTo>
                  <a:pt x="1242060" y="0"/>
                </a:moveTo>
                <a:lnTo>
                  <a:pt x="0" y="571500"/>
                </a:lnTo>
                <a:lnTo>
                  <a:pt x="2537460" y="3108960"/>
                </a:lnTo>
                <a:lnTo>
                  <a:pt x="1242060" y="0"/>
                </a:lnTo>
                <a:close/>
              </a:path>
            </a:pathLst>
          </a:custGeom>
          <a:solidFill>
            <a:schemeClr val="accent6">
              <a:lumMod val="75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04" name="Straight Connector 103"/>
          <p:cNvCxnSpPr/>
          <p:nvPr/>
        </p:nvCxnSpPr>
        <p:spPr>
          <a:xfrm>
            <a:off x="25557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555776" y="134076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55776" y="566124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58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Consistency</a:t>
            </a:r>
            <a:endParaRPr lang="en-US" dirty="0"/>
          </a:p>
        </p:txBody>
      </p:sp>
      <p:sp>
        <p:nvSpPr>
          <p:cNvPr id="110" name="Oval 109"/>
          <p:cNvSpPr/>
          <p:nvPr/>
        </p:nvSpPr>
        <p:spPr>
          <a:xfrm>
            <a:off x="284380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1" name="Oval 110"/>
          <p:cNvSpPr/>
          <p:nvPr/>
        </p:nvSpPr>
        <p:spPr>
          <a:xfrm>
            <a:off x="428396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7" name="Oval 136"/>
          <p:cNvSpPr/>
          <p:nvPr/>
        </p:nvSpPr>
        <p:spPr>
          <a:xfrm>
            <a:off x="4283968" y="16288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8" name="Oval 137"/>
          <p:cNvSpPr/>
          <p:nvPr/>
        </p:nvSpPr>
        <p:spPr>
          <a:xfrm>
            <a:off x="284380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39" name="Straight Connector 138"/>
          <p:cNvCxnSpPr/>
          <p:nvPr/>
        </p:nvCxnSpPr>
        <p:spPr>
          <a:xfrm>
            <a:off x="2555776" y="2060848"/>
            <a:ext cx="4536504"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555776" y="206084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555776" y="278092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555776" y="350100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555776" y="422108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555776" y="494116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2758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9959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9959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71601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71601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43609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3609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561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1561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8762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8762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5963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284380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4" name="Oval 183"/>
          <p:cNvSpPr/>
          <p:nvPr/>
        </p:nvSpPr>
        <p:spPr>
          <a:xfrm>
            <a:off x="284380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5" name="Oval 184"/>
          <p:cNvSpPr/>
          <p:nvPr/>
        </p:nvSpPr>
        <p:spPr>
          <a:xfrm>
            <a:off x="284380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6" name="Oval 185"/>
          <p:cNvSpPr/>
          <p:nvPr/>
        </p:nvSpPr>
        <p:spPr>
          <a:xfrm>
            <a:off x="284380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7" name="Oval 186"/>
          <p:cNvSpPr/>
          <p:nvPr/>
        </p:nvSpPr>
        <p:spPr>
          <a:xfrm>
            <a:off x="356388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8" name="Oval 187"/>
          <p:cNvSpPr/>
          <p:nvPr/>
        </p:nvSpPr>
        <p:spPr>
          <a:xfrm>
            <a:off x="356388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9" name="Oval 188"/>
          <p:cNvSpPr/>
          <p:nvPr/>
        </p:nvSpPr>
        <p:spPr>
          <a:xfrm>
            <a:off x="356388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0" name="Oval 189"/>
          <p:cNvSpPr/>
          <p:nvPr/>
        </p:nvSpPr>
        <p:spPr>
          <a:xfrm>
            <a:off x="356388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1" name="Oval 190"/>
          <p:cNvSpPr/>
          <p:nvPr/>
        </p:nvSpPr>
        <p:spPr>
          <a:xfrm>
            <a:off x="356388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2" name="Oval 191"/>
          <p:cNvSpPr/>
          <p:nvPr/>
        </p:nvSpPr>
        <p:spPr>
          <a:xfrm>
            <a:off x="356388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3" name="Oval 192"/>
          <p:cNvSpPr/>
          <p:nvPr/>
        </p:nvSpPr>
        <p:spPr>
          <a:xfrm>
            <a:off x="428396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4" name="Oval 193"/>
          <p:cNvSpPr/>
          <p:nvPr/>
        </p:nvSpPr>
        <p:spPr>
          <a:xfrm>
            <a:off x="428396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5" name="Oval 194"/>
          <p:cNvSpPr/>
          <p:nvPr/>
        </p:nvSpPr>
        <p:spPr>
          <a:xfrm>
            <a:off x="428396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6" name="Oval 195"/>
          <p:cNvSpPr/>
          <p:nvPr/>
        </p:nvSpPr>
        <p:spPr>
          <a:xfrm>
            <a:off x="428396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7" name="Oval 196"/>
          <p:cNvSpPr/>
          <p:nvPr/>
        </p:nvSpPr>
        <p:spPr>
          <a:xfrm>
            <a:off x="428396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8" name="Oval 197"/>
          <p:cNvSpPr/>
          <p:nvPr/>
        </p:nvSpPr>
        <p:spPr>
          <a:xfrm>
            <a:off x="428396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9" name="Oval 198"/>
          <p:cNvSpPr/>
          <p:nvPr/>
        </p:nvSpPr>
        <p:spPr>
          <a:xfrm>
            <a:off x="500404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0" name="Oval 199"/>
          <p:cNvSpPr/>
          <p:nvPr/>
        </p:nvSpPr>
        <p:spPr>
          <a:xfrm>
            <a:off x="500404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1" name="Oval 200"/>
          <p:cNvSpPr/>
          <p:nvPr/>
        </p:nvSpPr>
        <p:spPr>
          <a:xfrm>
            <a:off x="500404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2" name="Oval 201"/>
          <p:cNvSpPr/>
          <p:nvPr/>
        </p:nvSpPr>
        <p:spPr>
          <a:xfrm>
            <a:off x="500404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3" name="Oval 202"/>
          <p:cNvSpPr/>
          <p:nvPr/>
        </p:nvSpPr>
        <p:spPr>
          <a:xfrm>
            <a:off x="500404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4" name="Oval 203"/>
          <p:cNvSpPr/>
          <p:nvPr/>
        </p:nvSpPr>
        <p:spPr>
          <a:xfrm>
            <a:off x="500404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5" name="Oval 204"/>
          <p:cNvSpPr/>
          <p:nvPr/>
        </p:nvSpPr>
        <p:spPr>
          <a:xfrm>
            <a:off x="572412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6" name="Oval 205"/>
          <p:cNvSpPr/>
          <p:nvPr/>
        </p:nvSpPr>
        <p:spPr>
          <a:xfrm>
            <a:off x="572412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7" name="Oval 206"/>
          <p:cNvSpPr/>
          <p:nvPr/>
        </p:nvSpPr>
        <p:spPr>
          <a:xfrm>
            <a:off x="572412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8" name="Oval 207"/>
          <p:cNvSpPr/>
          <p:nvPr/>
        </p:nvSpPr>
        <p:spPr>
          <a:xfrm>
            <a:off x="572412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9" name="Oval 208"/>
          <p:cNvSpPr/>
          <p:nvPr/>
        </p:nvSpPr>
        <p:spPr>
          <a:xfrm>
            <a:off x="572412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0" name="Oval 209"/>
          <p:cNvSpPr/>
          <p:nvPr/>
        </p:nvSpPr>
        <p:spPr>
          <a:xfrm>
            <a:off x="572412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1" name="Oval 210"/>
          <p:cNvSpPr/>
          <p:nvPr/>
        </p:nvSpPr>
        <p:spPr>
          <a:xfrm>
            <a:off x="644420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2" name="Oval 211"/>
          <p:cNvSpPr/>
          <p:nvPr/>
        </p:nvSpPr>
        <p:spPr>
          <a:xfrm>
            <a:off x="644420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3" name="Oval 212"/>
          <p:cNvSpPr/>
          <p:nvPr/>
        </p:nvSpPr>
        <p:spPr>
          <a:xfrm>
            <a:off x="644420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4" name="Oval 213"/>
          <p:cNvSpPr/>
          <p:nvPr/>
        </p:nvSpPr>
        <p:spPr>
          <a:xfrm>
            <a:off x="644420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5" name="Oval 214"/>
          <p:cNvSpPr/>
          <p:nvPr/>
        </p:nvSpPr>
        <p:spPr>
          <a:xfrm>
            <a:off x="644420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6" name="Oval 215"/>
          <p:cNvSpPr/>
          <p:nvPr/>
        </p:nvSpPr>
        <p:spPr>
          <a:xfrm>
            <a:off x="644420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7" name="Oval 216"/>
          <p:cNvSpPr/>
          <p:nvPr/>
        </p:nvSpPr>
        <p:spPr>
          <a:xfrm>
            <a:off x="716428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Oval 217"/>
          <p:cNvSpPr/>
          <p:nvPr/>
        </p:nvSpPr>
        <p:spPr>
          <a:xfrm>
            <a:off x="716428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9" name="Oval 218"/>
          <p:cNvSpPr/>
          <p:nvPr/>
        </p:nvSpPr>
        <p:spPr>
          <a:xfrm>
            <a:off x="716428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Oval 219"/>
          <p:cNvSpPr/>
          <p:nvPr/>
        </p:nvSpPr>
        <p:spPr>
          <a:xfrm>
            <a:off x="716428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1" name="Oval 220"/>
          <p:cNvSpPr/>
          <p:nvPr/>
        </p:nvSpPr>
        <p:spPr>
          <a:xfrm>
            <a:off x="716428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Oval 221"/>
          <p:cNvSpPr/>
          <p:nvPr/>
        </p:nvSpPr>
        <p:spPr>
          <a:xfrm>
            <a:off x="716428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3" name="Straight Connector 222"/>
          <p:cNvCxnSpPr/>
          <p:nvPr/>
        </p:nvCxnSpPr>
        <p:spPr>
          <a:xfrm>
            <a:off x="2915816" y="4581128"/>
            <a:ext cx="2376264" cy="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915816" y="2420888"/>
            <a:ext cx="2160240" cy="21602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076056" y="2420888"/>
            <a:ext cx="216024" cy="21602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5076056" y="1844824"/>
            <a:ext cx="1224136" cy="576064"/>
          </a:xfrm>
          <a:prstGeom prst="line">
            <a:avLst/>
          </a:prstGeom>
          <a:ln w="25400">
            <a:solidFill>
              <a:schemeClr val="accent6">
                <a:lumMod val="20000"/>
                <a:lumOff val="8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flipV="1">
            <a:off x="6300192" y="1844824"/>
            <a:ext cx="1296144" cy="3096344"/>
          </a:xfrm>
          <a:prstGeom prst="line">
            <a:avLst/>
          </a:prstGeom>
          <a:ln w="25400">
            <a:solidFill>
              <a:schemeClr val="accent6">
                <a:lumMod val="20000"/>
                <a:lumOff val="8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flipV="1">
            <a:off x="5076056" y="2420888"/>
            <a:ext cx="2520280" cy="2520280"/>
          </a:xfrm>
          <a:prstGeom prst="line">
            <a:avLst/>
          </a:prstGeom>
          <a:ln w="25400">
            <a:solidFill>
              <a:schemeClr val="accent6">
                <a:lumMod val="20000"/>
                <a:lumOff val="8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flipV="1">
            <a:off x="5292080" y="4581128"/>
            <a:ext cx="2304256" cy="3600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499992" y="1412776"/>
            <a:ext cx="576064"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499992" y="1412776"/>
            <a:ext cx="1800200" cy="432048"/>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2915816" y="1412776"/>
            <a:ext cx="1584176" cy="316835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flipV="1">
            <a:off x="2915816" y="4581128"/>
            <a:ext cx="720080"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3635896" y="4581128"/>
            <a:ext cx="1656184"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500404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1" name="Oval 260"/>
          <p:cNvSpPr/>
          <p:nvPr/>
        </p:nvSpPr>
        <p:spPr>
          <a:xfrm>
            <a:off x="500404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2" name="Oval 261"/>
          <p:cNvSpPr/>
          <p:nvPr/>
        </p:nvSpPr>
        <p:spPr>
          <a:xfrm>
            <a:off x="500404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3" name="Oval 262"/>
          <p:cNvSpPr/>
          <p:nvPr/>
        </p:nvSpPr>
        <p:spPr>
          <a:xfrm>
            <a:off x="428396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4" name="Oval 263"/>
          <p:cNvSpPr/>
          <p:nvPr/>
        </p:nvSpPr>
        <p:spPr>
          <a:xfrm>
            <a:off x="428396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5" name="Oval 264"/>
          <p:cNvSpPr/>
          <p:nvPr/>
        </p:nvSpPr>
        <p:spPr>
          <a:xfrm>
            <a:off x="428396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6" name="Oval 265"/>
          <p:cNvSpPr/>
          <p:nvPr/>
        </p:nvSpPr>
        <p:spPr>
          <a:xfrm>
            <a:off x="356388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7" name="Oval 266"/>
          <p:cNvSpPr/>
          <p:nvPr/>
        </p:nvSpPr>
        <p:spPr>
          <a:xfrm>
            <a:off x="3563888" y="52292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8" name="Oval 267"/>
          <p:cNvSpPr/>
          <p:nvPr/>
        </p:nvSpPr>
        <p:spPr>
          <a:xfrm>
            <a:off x="284380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9" name="Oval 268"/>
          <p:cNvSpPr/>
          <p:nvPr/>
        </p:nvSpPr>
        <p:spPr>
          <a:xfrm>
            <a:off x="356388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0" name="Oval 269"/>
          <p:cNvSpPr/>
          <p:nvPr/>
        </p:nvSpPr>
        <p:spPr>
          <a:xfrm>
            <a:off x="356388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6" name="Oval 135"/>
          <p:cNvSpPr/>
          <p:nvPr/>
        </p:nvSpPr>
        <p:spPr>
          <a:xfrm>
            <a:off x="500404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4" name="Oval 273"/>
          <p:cNvSpPr/>
          <p:nvPr/>
        </p:nvSpPr>
        <p:spPr>
          <a:xfrm>
            <a:off x="644420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5" name="Oval 274"/>
          <p:cNvSpPr/>
          <p:nvPr/>
        </p:nvSpPr>
        <p:spPr>
          <a:xfrm>
            <a:off x="644420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6" name="Oval 275"/>
          <p:cNvSpPr/>
          <p:nvPr/>
        </p:nvSpPr>
        <p:spPr>
          <a:xfrm>
            <a:off x="644420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7" name="Oval 276"/>
          <p:cNvSpPr/>
          <p:nvPr/>
        </p:nvSpPr>
        <p:spPr>
          <a:xfrm>
            <a:off x="716428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8" name="Oval 277"/>
          <p:cNvSpPr/>
          <p:nvPr/>
        </p:nvSpPr>
        <p:spPr>
          <a:xfrm>
            <a:off x="644420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9" name="Oval 278"/>
          <p:cNvSpPr/>
          <p:nvPr/>
        </p:nvSpPr>
        <p:spPr>
          <a:xfrm>
            <a:off x="572412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0" name="Oval 279"/>
          <p:cNvSpPr/>
          <p:nvPr/>
        </p:nvSpPr>
        <p:spPr>
          <a:xfrm>
            <a:off x="572412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2" name="Oval 281"/>
          <p:cNvSpPr/>
          <p:nvPr/>
        </p:nvSpPr>
        <p:spPr>
          <a:xfrm>
            <a:off x="572412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3" name="Oval 282"/>
          <p:cNvSpPr/>
          <p:nvPr/>
        </p:nvSpPr>
        <p:spPr>
          <a:xfrm>
            <a:off x="5004048" y="16288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9" name="Oval 108"/>
          <p:cNvSpPr/>
          <p:nvPr/>
        </p:nvSpPr>
        <p:spPr>
          <a:xfrm>
            <a:off x="5652120" y="2996952"/>
            <a:ext cx="288032" cy="288032"/>
          </a:xfrm>
          <a:prstGeom prst="ellipse">
            <a:avLst/>
          </a:prstGeom>
          <a:solidFill>
            <a:schemeClr val="accent6">
              <a:lumMod val="75000"/>
            </a:schemeClr>
          </a:solidFill>
          <a:ln w="3175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86" name="Straight Connector 285"/>
          <p:cNvCxnSpPr/>
          <p:nvPr/>
        </p:nvCxnSpPr>
        <p:spPr>
          <a:xfrm>
            <a:off x="2267744" y="5949280"/>
            <a:ext cx="1008112" cy="0"/>
          </a:xfrm>
          <a:prstGeom prst="line">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2267744" y="4941168"/>
            <a:ext cx="0" cy="1008112"/>
          </a:xfrm>
          <a:prstGeom prst="line">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1835696" y="4437112"/>
            <a:ext cx="486030" cy="461665"/>
          </a:xfrm>
          <a:prstGeom prst="rect">
            <a:avLst/>
          </a:prstGeom>
          <a:noFill/>
        </p:spPr>
        <p:txBody>
          <a:bodyPr wrap="none" rtlCol="0">
            <a:spAutoFit/>
          </a:bodyPr>
          <a:lstStyle/>
          <a:p>
            <a:r>
              <a:rPr lang="en-US" sz="2400" dirty="0" err="1" smtClean="0">
                <a:solidFill>
                  <a:srgbClr val="C00000"/>
                </a:solidFill>
                <a:latin typeface="+mn-lt"/>
              </a:rPr>
              <a:t>dy</a:t>
            </a:r>
            <a:endParaRPr lang="en-US" sz="2400" dirty="0">
              <a:solidFill>
                <a:srgbClr val="C00000"/>
              </a:solidFill>
              <a:latin typeface="+mn-lt"/>
            </a:endParaRPr>
          </a:p>
        </p:txBody>
      </p:sp>
      <p:sp>
        <p:nvSpPr>
          <p:cNvPr id="291" name="TextBox 290"/>
          <p:cNvSpPr txBox="1"/>
          <p:nvPr/>
        </p:nvSpPr>
        <p:spPr>
          <a:xfrm>
            <a:off x="3347864" y="5805264"/>
            <a:ext cx="479618" cy="461665"/>
          </a:xfrm>
          <a:prstGeom prst="rect">
            <a:avLst/>
          </a:prstGeom>
          <a:noFill/>
        </p:spPr>
        <p:txBody>
          <a:bodyPr wrap="none" rtlCol="0">
            <a:spAutoFit/>
          </a:bodyPr>
          <a:lstStyle/>
          <a:p>
            <a:r>
              <a:rPr lang="en-US" sz="2400" dirty="0" err="1" smtClean="0">
                <a:solidFill>
                  <a:srgbClr val="C00000"/>
                </a:solidFill>
                <a:latin typeface="+mn-lt"/>
              </a:rPr>
              <a:t>dx</a:t>
            </a:r>
            <a:endParaRPr lang="en-US" sz="2400" dirty="0">
              <a:solidFill>
                <a:srgbClr val="C00000"/>
              </a:solidFill>
              <a:latin typeface="+mn-lt"/>
            </a:endParaRPr>
          </a:p>
        </p:txBody>
      </p:sp>
      <p:cxnSp>
        <p:nvCxnSpPr>
          <p:cNvPr id="292" name="Straight Connector 291"/>
          <p:cNvCxnSpPr/>
          <p:nvPr/>
        </p:nvCxnSpPr>
        <p:spPr>
          <a:xfrm>
            <a:off x="5508104" y="3140968"/>
            <a:ext cx="576064" cy="0"/>
          </a:xfrm>
          <a:prstGeom prst="line">
            <a:avLst/>
          </a:prstGeom>
          <a:ln w="254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5796136" y="2780928"/>
            <a:ext cx="689612" cy="338554"/>
          </a:xfrm>
          <a:prstGeom prst="rect">
            <a:avLst/>
          </a:prstGeom>
          <a:solidFill>
            <a:schemeClr val="bg1">
              <a:lumMod val="95000"/>
              <a:lumOff val="5000"/>
              <a:alpha val="37000"/>
            </a:schemeClr>
          </a:solidFill>
        </p:spPr>
        <p:txBody>
          <a:bodyPr wrap="none" rtlCol="0">
            <a:spAutoFit/>
          </a:bodyPr>
          <a:lstStyle/>
          <a:p>
            <a:r>
              <a:rPr lang="en-US" sz="1600" dirty="0" err="1" smtClean="0">
                <a:solidFill>
                  <a:srgbClr val="C00000"/>
                </a:solidFill>
                <a:latin typeface="+mn-lt"/>
              </a:rPr>
              <a:t>Vx</a:t>
            </a:r>
            <a:r>
              <a:rPr lang="en-US" sz="1600" dirty="0" smtClean="0">
                <a:solidFill>
                  <a:srgbClr val="C00000"/>
                </a:solidFill>
                <a:latin typeface="+mn-lt"/>
              </a:rPr>
              <a:t> &gt; 0</a:t>
            </a:r>
            <a:endParaRPr lang="en-US" sz="1600" dirty="0">
              <a:solidFill>
                <a:srgbClr val="C00000"/>
              </a:solidFill>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500"/>
                                        <p:tgtEl>
                                          <p:spTgt spid="28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fade">
                                      <p:cBhvr>
                                        <p:cTn id="15" dur="500"/>
                                        <p:tgtEl>
                                          <p:spTgt spid="291"/>
                                        </p:tgtEl>
                                      </p:cBhvr>
                                    </p:animEffect>
                                  </p:childTnLst>
                                </p:cTn>
                              </p:par>
                              <p:par>
                                <p:cTn id="16" presetID="10" presetClass="entr" presetSubtype="0" fill="hold" nodeType="withEffect">
                                  <p:stCondLst>
                                    <p:cond delay="200"/>
                                  </p:stCondLst>
                                  <p:childTnLst>
                                    <p:set>
                                      <p:cBhvr>
                                        <p:cTn id="17" dur="1" fill="hold">
                                          <p:stCondLst>
                                            <p:cond delay="0"/>
                                          </p:stCondLst>
                                        </p:cTn>
                                        <p:tgtEl>
                                          <p:spTgt spid="288"/>
                                        </p:tgtEl>
                                        <p:attrNameLst>
                                          <p:attrName>style.visibility</p:attrName>
                                        </p:attrNameLst>
                                      </p:cBhvr>
                                      <p:to>
                                        <p:strVal val="visible"/>
                                      </p:to>
                                    </p:set>
                                    <p:animEffect transition="in" filter="fade">
                                      <p:cBhvr>
                                        <p:cTn id="18" dur="500"/>
                                        <p:tgtEl>
                                          <p:spTgt spid="288"/>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290"/>
                                        </p:tgtEl>
                                        <p:attrNameLst>
                                          <p:attrName>style.visibility</p:attrName>
                                        </p:attrNameLst>
                                      </p:cBhvr>
                                      <p:to>
                                        <p:strVal val="visible"/>
                                      </p:to>
                                    </p:set>
                                    <p:animEffect transition="in" filter="fade">
                                      <p:cBhvr>
                                        <p:cTn id="21" dur="500"/>
                                        <p:tgtEl>
                                          <p:spTgt spid="29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2"/>
                                        </p:tgtEl>
                                        <p:attrNameLst>
                                          <p:attrName>style.visibility</p:attrName>
                                        </p:attrNameLst>
                                      </p:cBhvr>
                                      <p:to>
                                        <p:strVal val="visible"/>
                                      </p:to>
                                    </p:set>
                                    <p:animEffect transition="in" filter="fade">
                                      <p:cBhvr>
                                        <p:cTn id="26" dur="500"/>
                                        <p:tgtEl>
                                          <p:spTgt spid="29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6"/>
                                        </p:tgtEl>
                                        <p:attrNameLst>
                                          <p:attrName>style.visibility</p:attrName>
                                        </p:attrNameLst>
                                      </p:cBhvr>
                                      <p:to>
                                        <p:strVal val="visible"/>
                                      </p:to>
                                    </p:set>
                                    <p:animEffect transition="in" filter="fade">
                                      <p:cBhvr>
                                        <p:cTn id="29"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90" grpId="0"/>
      <p:bldP spid="291" grpId="0"/>
      <p:bldP spid="29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112"/>
          <p:cNvSpPr/>
          <p:nvPr/>
        </p:nvSpPr>
        <p:spPr>
          <a:xfrm>
            <a:off x="2914650" y="2409825"/>
            <a:ext cx="2390775" cy="2181225"/>
          </a:xfrm>
          <a:custGeom>
            <a:avLst/>
            <a:gdLst>
              <a:gd name="connsiteX0" fmla="*/ 2162175 w 2390775"/>
              <a:gd name="connsiteY0" fmla="*/ 0 h 2181225"/>
              <a:gd name="connsiteX1" fmla="*/ 0 w 2390775"/>
              <a:gd name="connsiteY1" fmla="*/ 2171700 h 2181225"/>
              <a:gd name="connsiteX2" fmla="*/ 2390775 w 2390775"/>
              <a:gd name="connsiteY2" fmla="*/ 2181225 h 2181225"/>
              <a:gd name="connsiteX3" fmla="*/ 2162175 w 23907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390775" h="2181225">
                <a:moveTo>
                  <a:pt x="2162175" y="0"/>
                </a:moveTo>
                <a:lnTo>
                  <a:pt x="0" y="2171700"/>
                </a:lnTo>
                <a:lnTo>
                  <a:pt x="2390775" y="2181225"/>
                </a:lnTo>
                <a:lnTo>
                  <a:pt x="2162175" y="0"/>
                </a:lnTo>
                <a:close/>
              </a:path>
            </a:pathLst>
          </a:custGeom>
          <a:solidFill>
            <a:schemeClr val="accent6">
              <a:lumMod val="75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04" name="Straight Connector 103"/>
          <p:cNvCxnSpPr/>
          <p:nvPr/>
        </p:nvCxnSpPr>
        <p:spPr>
          <a:xfrm>
            <a:off x="25557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555776" y="134076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55776" y="566124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58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Consistency</a:t>
            </a:r>
            <a:endParaRPr lang="en-US" dirty="0"/>
          </a:p>
        </p:txBody>
      </p:sp>
      <p:sp>
        <p:nvSpPr>
          <p:cNvPr id="110" name="Oval 109"/>
          <p:cNvSpPr/>
          <p:nvPr/>
        </p:nvSpPr>
        <p:spPr>
          <a:xfrm>
            <a:off x="284380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1" name="Oval 110"/>
          <p:cNvSpPr/>
          <p:nvPr/>
        </p:nvSpPr>
        <p:spPr>
          <a:xfrm>
            <a:off x="428396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7" name="Oval 136"/>
          <p:cNvSpPr/>
          <p:nvPr/>
        </p:nvSpPr>
        <p:spPr>
          <a:xfrm>
            <a:off x="4283968" y="16288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8" name="Oval 137"/>
          <p:cNvSpPr/>
          <p:nvPr/>
        </p:nvSpPr>
        <p:spPr>
          <a:xfrm>
            <a:off x="284380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39" name="Straight Connector 138"/>
          <p:cNvCxnSpPr/>
          <p:nvPr/>
        </p:nvCxnSpPr>
        <p:spPr>
          <a:xfrm>
            <a:off x="2555776" y="2060848"/>
            <a:ext cx="4536504"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555776" y="206084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555776" y="278092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555776" y="350100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555776" y="422108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555776" y="494116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2758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9959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9959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71601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71601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43609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3609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561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1561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8762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8762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5963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284380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4" name="Oval 183"/>
          <p:cNvSpPr/>
          <p:nvPr/>
        </p:nvSpPr>
        <p:spPr>
          <a:xfrm>
            <a:off x="284380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5" name="Oval 184"/>
          <p:cNvSpPr/>
          <p:nvPr/>
        </p:nvSpPr>
        <p:spPr>
          <a:xfrm>
            <a:off x="284380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6" name="Oval 185"/>
          <p:cNvSpPr/>
          <p:nvPr/>
        </p:nvSpPr>
        <p:spPr>
          <a:xfrm>
            <a:off x="284380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7" name="Oval 186"/>
          <p:cNvSpPr/>
          <p:nvPr/>
        </p:nvSpPr>
        <p:spPr>
          <a:xfrm>
            <a:off x="356388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8" name="Oval 187"/>
          <p:cNvSpPr/>
          <p:nvPr/>
        </p:nvSpPr>
        <p:spPr>
          <a:xfrm>
            <a:off x="356388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9" name="Oval 188"/>
          <p:cNvSpPr/>
          <p:nvPr/>
        </p:nvSpPr>
        <p:spPr>
          <a:xfrm>
            <a:off x="356388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0" name="Oval 189"/>
          <p:cNvSpPr/>
          <p:nvPr/>
        </p:nvSpPr>
        <p:spPr>
          <a:xfrm>
            <a:off x="356388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1" name="Oval 190"/>
          <p:cNvSpPr/>
          <p:nvPr/>
        </p:nvSpPr>
        <p:spPr>
          <a:xfrm>
            <a:off x="356388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2" name="Oval 191"/>
          <p:cNvSpPr/>
          <p:nvPr/>
        </p:nvSpPr>
        <p:spPr>
          <a:xfrm>
            <a:off x="356388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3" name="Oval 192"/>
          <p:cNvSpPr/>
          <p:nvPr/>
        </p:nvSpPr>
        <p:spPr>
          <a:xfrm>
            <a:off x="428396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4" name="Oval 193"/>
          <p:cNvSpPr/>
          <p:nvPr/>
        </p:nvSpPr>
        <p:spPr>
          <a:xfrm>
            <a:off x="428396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5" name="Oval 194"/>
          <p:cNvSpPr/>
          <p:nvPr/>
        </p:nvSpPr>
        <p:spPr>
          <a:xfrm>
            <a:off x="428396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6" name="Oval 195"/>
          <p:cNvSpPr/>
          <p:nvPr/>
        </p:nvSpPr>
        <p:spPr>
          <a:xfrm>
            <a:off x="428396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7" name="Oval 196"/>
          <p:cNvSpPr/>
          <p:nvPr/>
        </p:nvSpPr>
        <p:spPr>
          <a:xfrm>
            <a:off x="428396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8" name="Oval 197"/>
          <p:cNvSpPr/>
          <p:nvPr/>
        </p:nvSpPr>
        <p:spPr>
          <a:xfrm>
            <a:off x="428396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9" name="Oval 198"/>
          <p:cNvSpPr/>
          <p:nvPr/>
        </p:nvSpPr>
        <p:spPr>
          <a:xfrm>
            <a:off x="500404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0" name="Oval 199"/>
          <p:cNvSpPr/>
          <p:nvPr/>
        </p:nvSpPr>
        <p:spPr>
          <a:xfrm>
            <a:off x="500404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1" name="Oval 200"/>
          <p:cNvSpPr/>
          <p:nvPr/>
        </p:nvSpPr>
        <p:spPr>
          <a:xfrm>
            <a:off x="500404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2" name="Oval 201"/>
          <p:cNvSpPr/>
          <p:nvPr/>
        </p:nvSpPr>
        <p:spPr>
          <a:xfrm>
            <a:off x="500404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3" name="Oval 202"/>
          <p:cNvSpPr/>
          <p:nvPr/>
        </p:nvSpPr>
        <p:spPr>
          <a:xfrm>
            <a:off x="500404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4" name="Oval 203"/>
          <p:cNvSpPr/>
          <p:nvPr/>
        </p:nvSpPr>
        <p:spPr>
          <a:xfrm>
            <a:off x="500404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5" name="Oval 204"/>
          <p:cNvSpPr/>
          <p:nvPr/>
        </p:nvSpPr>
        <p:spPr>
          <a:xfrm>
            <a:off x="572412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6" name="Oval 205"/>
          <p:cNvSpPr/>
          <p:nvPr/>
        </p:nvSpPr>
        <p:spPr>
          <a:xfrm>
            <a:off x="572412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7" name="Oval 206"/>
          <p:cNvSpPr/>
          <p:nvPr/>
        </p:nvSpPr>
        <p:spPr>
          <a:xfrm>
            <a:off x="572412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8" name="Oval 207"/>
          <p:cNvSpPr/>
          <p:nvPr/>
        </p:nvSpPr>
        <p:spPr>
          <a:xfrm>
            <a:off x="572412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9" name="Oval 208"/>
          <p:cNvSpPr/>
          <p:nvPr/>
        </p:nvSpPr>
        <p:spPr>
          <a:xfrm>
            <a:off x="572412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0" name="Oval 209"/>
          <p:cNvSpPr/>
          <p:nvPr/>
        </p:nvSpPr>
        <p:spPr>
          <a:xfrm>
            <a:off x="572412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1" name="Oval 210"/>
          <p:cNvSpPr/>
          <p:nvPr/>
        </p:nvSpPr>
        <p:spPr>
          <a:xfrm>
            <a:off x="644420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2" name="Oval 211"/>
          <p:cNvSpPr/>
          <p:nvPr/>
        </p:nvSpPr>
        <p:spPr>
          <a:xfrm>
            <a:off x="644420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3" name="Oval 212"/>
          <p:cNvSpPr/>
          <p:nvPr/>
        </p:nvSpPr>
        <p:spPr>
          <a:xfrm>
            <a:off x="644420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4" name="Oval 213"/>
          <p:cNvSpPr/>
          <p:nvPr/>
        </p:nvSpPr>
        <p:spPr>
          <a:xfrm>
            <a:off x="644420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5" name="Oval 214"/>
          <p:cNvSpPr/>
          <p:nvPr/>
        </p:nvSpPr>
        <p:spPr>
          <a:xfrm>
            <a:off x="644420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6" name="Oval 215"/>
          <p:cNvSpPr/>
          <p:nvPr/>
        </p:nvSpPr>
        <p:spPr>
          <a:xfrm>
            <a:off x="644420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7" name="Oval 216"/>
          <p:cNvSpPr/>
          <p:nvPr/>
        </p:nvSpPr>
        <p:spPr>
          <a:xfrm>
            <a:off x="716428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Oval 217"/>
          <p:cNvSpPr/>
          <p:nvPr/>
        </p:nvSpPr>
        <p:spPr>
          <a:xfrm>
            <a:off x="716428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9" name="Oval 218"/>
          <p:cNvSpPr/>
          <p:nvPr/>
        </p:nvSpPr>
        <p:spPr>
          <a:xfrm>
            <a:off x="716428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Oval 219"/>
          <p:cNvSpPr/>
          <p:nvPr/>
        </p:nvSpPr>
        <p:spPr>
          <a:xfrm>
            <a:off x="716428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1" name="Oval 220"/>
          <p:cNvSpPr/>
          <p:nvPr/>
        </p:nvSpPr>
        <p:spPr>
          <a:xfrm>
            <a:off x="716428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Oval 221"/>
          <p:cNvSpPr/>
          <p:nvPr/>
        </p:nvSpPr>
        <p:spPr>
          <a:xfrm>
            <a:off x="716428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3" name="Straight Connector 222"/>
          <p:cNvCxnSpPr/>
          <p:nvPr/>
        </p:nvCxnSpPr>
        <p:spPr>
          <a:xfrm>
            <a:off x="2915816" y="4581128"/>
            <a:ext cx="2376264" cy="0"/>
          </a:xfrm>
          <a:prstGeom prst="line">
            <a:avLst/>
          </a:prstGeom>
          <a:ln w="25400">
            <a:solidFill>
              <a:schemeClr val="accent6">
                <a:lumMod val="20000"/>
                <a:lumOff val="8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915816" y="2420888"/>
            <a:ext cx="2160240" cy="2160240"/>
          </a:xfrm>
          <a:prstGeom prst="line">
            <a:avLst/>
          </a:prstGeom>
          <a:ln w="25400">
            <a:solidFill>
              <a:schemeClr val="accent6">
                <a:lumMod val="20000"/>
                <a:lumOff val="8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076056" y="2420888"/>
            <a:ext cx="216024" cy="2160240"/>
          </a:xfrm>
          <a:prstGeom prst="line">
            <a:avLst/>
          </a:prstGeom>
          <a:ln w="25400">
            <a:solidFill>
              <a:schemeClr val="accent6">
                <a:lumMod val="20000"/>
                <a:lumOff val="80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5076056" y="1844824"/>
            <a:ext cx="1224136" cy="57606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flipV="1">
            <a:off x="6300192" y="1844824"/>
            <a:ext cx="1296144" cy="309634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flipV="1">
            <a:off x="5076056" y="2420888"/>
            <a:ext cx="2520280" cy="252028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flipV="1">
            <a:off x="5292080" y="4581128"/>
            <a:ext cx="2304256" cy="3600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499992" y="1412776"/>
            <a:ext cx="576064"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499992" y="1412776"/>
            <a:ext cx="1800200" cy="432048"/>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2915816" y="1412776"/>
            <a:ext cx="1584176" cy="316835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flipV="1">
            <a:off x="2915816" y="4581128"/>
            <a:ext cx="720080"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3635896" y="4581128"/>
            <a:ext cx="1656184"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500404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1" name="Oval 260"/>
          <p:cNvSpPr/>
          <p:nvPr/>
        </p:nvSpPr>
        <p:spPr>
          <a:xfrm>
            <a:off x="500404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2" name="Oval 261"/>
          <p:cNvSpPr/>
          <p:nvPr/>
        </p:nvSpPr>
        <p:spPr>
          <a:xfrm>
            <a:off x="500404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3" name="Oval 262"/>
          <p:cNvSpPr/>
          <p:nvPr/>
        </p:nvSpPr>
        <p:spPr>
          <a:xfrm>
            <a:off x="428396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4" name="Oval 263"/>
          <p:cNvSpPr/>
          <p:nvPr/>
        </p:nvSpPr>
        <p:spPr>
          <a:xfrm>
            <a:off x="428396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5" name="Oval 264"/>
          <p:cNvSpPr/>
          <p:nvPr/>
        </p:nvSpPr>
        <p:spPr>
          <a:xfrm>
            <a:off x="428396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6" name="Oval 265"/>
          <p:cNvSpPr/>
          <p:nvPr/>
        </p:nvSpPr>
        <p:spPr>
          <a:xfrm>
            <a:off x="356388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7" name="Oval 266"/>
          <p:cNvSpPr/>
          <p:nvPr/>
        </p:nvSpPr>
        <p:spPr>
          <a:xfrm>
            <a:off x="3563888" y="52292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8" name="Oval 267"/>
          <p:cNvSpPr/>
          <p:nvPr/>
        </p:nvSpPr>
        <p:spPr>
          <a:xfrm>
            <a:off x="284380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9" name="Oval 268"/>
          <p:cNvSpPr/>
          <p:nvPr/>
        </p:nvSpPr>
        <p:spPr>
          <a:xfrm>
            <a:off x="356388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0" name="Oval 269"/>
          <p:cNvSpPr/>
          <p:nvPr/>
        </p:nvSpPr>
        <p:spPr>
          <a:xfrm>
            <a:off x="356388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6" name="Oval 135"/>
          <p:cNvSpPr/>
          <p:nvPr/>
        </p:nvSpPr>
        <p:spPr>
          <a:xfrm>
            <a:off x="500404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4" name="Oval 273"/>
          <p:cNvSpPr/>
          <p:nvPr/>
        </p:nvSpPr>
        <p:spPr>
          <a:xfrm>
            <a:off x="644420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5" name="Oval 274"/>
          <p:cNvSpPr/>
          <p:nvPr/>
        </p:nvSpPr>
        <p:spPr>
          <a:xfrm>
            <a:off x="644420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6" name="Oval 275"/>
          <p:cNvSpPr/>
          <p:nvPr/>
        </p:nvSpPr>
        <p:spPr>
          <a:xfrm>
            <a:off x="644420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7" name="Oval 276"/>
          <p:cNvSpPr/>
          <p:nvPr/>
        </p:nvSpPr>
        <p:spPr>
          <a:xfrm>
            <a:off x="716428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8" name="Oval 277"/>
          <p:cNvSpPr/>
          <p:nvPr/>
        </p:nvSpPr>
        <p:spPr>
          <a:xfrm>
            <a:off x="644420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9" name="Oval 278"/>
          <p:cNvSpPr/>
          <p:nvPr/>
        </p:nvSpPr>
        <p:spPr>
          <a:xfrm>
            <a:off x="572412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0" name="Oval 279"/>
          <p:cNvSpPr/>
          <p:nvPr/>
        </p:nvSpPr>
        <p:spPr>
          <a:xfrm>
            <a:off x="572412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2" name="Oval 281"/>
          <p:cNvSpPr/>
          <p:nvPr/>
        </p:nvSpPr>
        <p:spPr>
          <a:xfrm>
            <a:off x="572412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3" name="Oval 282"/>
          <p:cNvSpPr/>
          <p:nvPr/>
        </p:nvSpPr>
        <p:spPr>
          <a:xfrm>
            <a:off x="5004048" y="16288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9" name="Oval 108"/>
          <p:cNvSpPr/>
          <p:nvPr/>
        </p:nvSpPr>
        <p:spPr>
          <a:xfrm>
            <a:off x="4211960" y="4437112"/>
            <a:ext cx="288032" cy="288032"/>
          </a:xfrm>
          <a:prstGeom prst="ellipse">
            <a:avLst/>
          </a:prstGeom>
          <a:solidFill>
            <a:schemeClr val="accent6">
              <a:lumMod val="75000"/>
            </a:schemeClr>
          </a:solidFill>
          <a:ln w="3175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86" name="Straight Connector 285"/>
          <p:cNvCxnSpPr/>
          <p:nvPr/>
        </p:nvCxnSpPr>
        <p:spPr>
          <a:xfrm>
            <a:off x="2267744" y="5949280"/>
            <a:ext cx="1008112" cy="0"/>
          </a:xfrm>
          <a:prstGeom prst="line">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2267744" y="4941168"/>
            <a:ext cx="0" cy="1008112"/>
          </a:xfrm>
          <a:prstGeom prst="line">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1835696" y="4437112"/>
            <a:ext cx="486030" cy="461665"/>
          </a:xfrm>
          <a:prstGeom prst="rect">
            <a:avLst/>
          </a:prstGeom>
          <a:noFill/>
        </p:spPr>
        <p:txBody>
          <a:bodyPr wrap="none" rtlCol="0">
            <a:spAutoFit/>
          </a:bodyPr>
          <a:lstStyle/>
          <a:p>
            <a:r>
              <a:rPr lang="en-US" sz="2400" dirty="0" err="1" smtClean="0">
                <a:solidFill>
                  <a:srgbClr val="C00000"/>
                </a:solidFill>
                <a:latin typeface="+mn-lt"/>
              </a:rPr>
              <a:t>dy</a:t>
            </a:r>
            <a:endParaRPr lang="en-US" sz="2400" dirty="0">
              <a:solidFill>
                <a:srgbClr val="C00000"/>
              </a:solidFill>
              <a:latin typeface="+mn-lt"/>
            </a:endParaRPr>
          </a:p>
        </p:txBody>
      </p:sp>
      <p:sp>
        <p:nvSpPr>
          <p:cNvPr id="291" name="TextBox 290"/>
          <p:cNvSpPr txBox="1"/>
          <p:nvPr/>
        </p:nvSpPr>
        <p:spPr>
          <a:xfrm>
            <a:off x="3347864" y="5805264"/>
            <a:ext cx="479618" cy="461665"/>
          </a:xfrm>
          <a:prstGeom prst="rect">
            <a:avLst/>
          </a:prstGeom>
          <a:noFill/>
        </p:spPr>
        <p:txBody>
          <a:bodyPr wrap="none" rtlCol="0">
            <a:spAutoFit/>
          </a:bodyPr>
          <a:lstStyle/>
          <a:p>
            <a:r>
              <a:rPr lang="en-US" sz="2400" dirty="0" err="1" smtClean="0">
                <a:solidFill>
                  <a:srgbClr val="C00000"/>
                </a:solidFill>
                <a:latin typeface="+mn-lt"/>
              </a:rPr>
              <a:t>dx</a:t>
            </a:r>
            <a:endParaRPr lang="en-US" sz="2400" dirty="0">
              <a:solidFill>
                <a:srgbClr val="C00000"/>
              </a:solidFill>
              <a:latin typeface="+mn-lt"/>
            </a:endParaRPr>
          </a:p>
        </p:txBody>
      </p:sp>
      <p:cxnSp>
        <p:nvCxnSpPr>
          <p:cNvPr id="292" name="Straight Connector 291"/>
          <p:cNvCxnSpPr/>
          <p:nvPr/>
        </p:nvCxnSpPr>
        <p:spPr>
          <a:xfrm>
            <a:off x="4067944" y="4581128"/>
            <a:ext cx="576064" cy="0"/>
          </a:xfrm>
          <a:prstGeom prst="line">
            <a:avLst/>
          </a:prstGeom>
          <a:ln w="254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96" name="TextBox 295"/>
          <p:cNvSpPr txBox="1"/>
          <p:nvPr/>
        </p:nvSpPr>
        <p:spPr>
          <a:xfrm>
            <a:off x="4427984" y="4725144"/>
            <a:ext cx="689612" cy="338554"/>
          </a:xfrm>
          <a:prstGeom prst="rect">
            <a:avLst/>
          </a:prstGeom>
          <a:solidFill>
            <a:schemeClr val="bg1">
              <a:lumMod val="95000"/>
              <a:lumOff val="5000"/>
              <a:alpha val="62000"/>
            </a:schemeClr>
          </a:solidFill>
        </p:spPr>
        <p:txBody>
          <a:bodyPr wrap="none" rtlCol="0">
            <a:spAutoFit/>
          </a:bodyPr>
          <a:lstStyle/>
          <a:p>
            <a:r>
              <a:rPr lang="en-US" sz="1600" dirty="0" err="1" smtClean="0">
                <a:solidFill>
                  <a:srgbClr val="C00000"/>
                </a:solidFill>
                <a:latin typeface="+mn-lt"/>
              </a:rPr>
              <a:t>Vx</a:t>
            </a:r>
            <a:r>
              <a:rPr lang="en-US" sz="1600" dirty="0" smtClean="0">
                <a:solidFill>
                  <a:srgbClr val="C00000"/>
                </a:solidFill>
                <a:latin typeface="+mn-lt"/>
              </a:rPr>
              <a:t> = 0</a:t>
            </a:r>
            <a:endParaRPr lang="en-US" sz="1600" dirty="0">
              <a:solidFill>
                <a:srgbClr val="C00000"/>
              </a:solidFill>
              <a:latin typeface="+mn-lt"/>
            </a:endParaRPr>
          </a:p>
        </p:txBody>
      </p:sp>
      <p:sp>
        <p:nvSpPr>
          <p:cNvPr id="112" name="Oval 111"/>
          <p:cNvSpPr/>
          <p:nvPr/>
        </p:nvSpPr>
        <p:spPr>
          <a:xfrm>
            <a:off x="572412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14" name="Straight Connector 113"/>
          <p:cNvCxnSpPr/>
          <p:nvPr/>
        </p:nvCxnSpPr>
        <p:spPr>
          <a:xfrm flipV="1">
            <a:off x="4355976" y="4293096"/>
            <a:ext cx="0" cy="576064"/>
          </a:xfrm>
          <a:prstGeom prst="line">
            <a:avLst/>
          </a:prstGeom>
          <a:ln w="25400">
            <a:solidFill>
              <a:srgbClr val="C00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4428183" y="5061397"/>
            <a:ext cx="690895" cy="338554"/>
          </a:xfrm>
          <a:prstGeom prst="rect">
            <a:avLst/>
          </a:prstGeom>
          <a:solidFill>
            <a:schemeClr val="bg1">
              <a:lumMod val="95000"/>
              <a:lumOff val="5000"/>
              <a:alpha val="62000"/>
            </a:schemeClr>
          </a:solidFill>
        </p:spPr>
        <p:txBody>
          <a:bodyPr wrap="none" rtlCol="0">
            <a:spAutoFit/>
          </a:bodyPr>
          <a:lstStyle/>
          <a:p>
            <a:r>
              <a:rPr lang="en-US" sz="1600" dirty="0" err="1" smtClean="0">
                <a:solidFill>
                  <a:srgbClr val="C00000"/>
                </a:solidFill>
                <a:latin typeface="+mn-lt"/>
              </a:rPr>
              <a:t>Vy</a:t>
            </a:r>
            <a:r>
              <a:rPr lang="en-US" sz="1600" dirty="0" smtClean="0">
                <a:solidFill>
                  <a:srgbClr val="C00000"/>
                </a:solidFill>
                <a:latin typeface="+mn-lt"/>
              </a:rPr>
              <a:t> &gt; 0</a:t>
            </a:r>
            <a:endParaRPr lang="en-US" sz="1600" dirty="0">
              <a:solidFill>
                <a:srgbClr val="C00000"/>
              </a:solidFill>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nodeType="withEffect">
                                  <p:stCondLst>
                                    <p:cond delay="0"/>
                                  </p:stCondLst>
                                  <p:childTnLst>
                                    <p:set>
                                      <p:cBhvr>
                                        <p:cTn id="9" dur="1" fill="hold">
                                          <p:stCondLst>
                                            <p:cond delay="0"/>
                                          </p:stCondLst>
                                        </p:cTn>
                                        <p:tgtEl>
                                          <p:spTgt spid="292"/>
                                        </p:tgtEl>
                                        <p:attrNameLst>
                                          <p:attrName>style.visibility</p:attrName>
                                        </p:attrNameLst>
                                      </p:cBhvr>
                                      <p:to>
                                        <p:strVal val="visible"/>
                                      </p:to>
                                    </p:set>
                                    <p:animEffect transition="in" filter="fade">
                                      <p:cBhvr>
                                        <p:cTn id="10" dur="500"/>
                                        <p:tgtEl>
                                          <p:spTgt spid="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
                                        </p:tgtEl>
                                        <p:attrNameLst>
                                          <p:attrName>style.visibility</p:attrName>
                                        </p:attrNameLst>
                                      </p:cBhvr>
                                      <p:to>
                                        <p:strVal val="visible"/>
                                      </p:to>
                                    </p:set>
                                    <p:animEffect transition="in" filter="fade">
                                      <p:cBhvr>
                                        <p:cTn id="13" dur="500"/>
                                        <p:tgtEl>
                                          <p:spTgt spid="2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296"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Freeform 113"/>
          <p:cNvSpPr/>
          <p:nvPr/>
        </p:nvSpPr>
        <p:spPr>
          <a:xfrm>
            <a:off x="5067300" y="1844040"/>
            <a:ext cx="2537460" cy="3108960"/>
          </a:xfrm>
          <a:custGeom>
            <a:avLst/>
            <a:gdLst>
              <a:gd name="connsiteX0" fmla="*/ 1242060 w 2537460"/>
              <a:gd name="connsiteY0" fmla="*/ 0 h 3108960"/>
              <a:gd name="connsiteX1" fmla="*/ 0 w 2537460"/>
              <a:gd name="connsiteY1" fmla="*/ 571500 h 3108960"/>
              <a:gd name="connsiteX2" fmla="*/ 2537460 w 2537460"/>
              <a:gd name="connsiteY2" fmla="*/ 3108960 h 3108960"/>
              <a:gd name="connsiteX3" fmla="*/ 1242060 w 2537460"/>
              <a:gd name="connsiteY3" fmla="*/ 0 h 3108960"/>
            </a:gdLst>
            <a:ahLst/>
            <a:cxnLst>
              <a:cxn ang="0">
                <a:pos x="connsiteX0" y="connsiteY0"/>
              </a:cxn>
              <a:cxn ang="0">
                <a:pos x="connsiteX1" y="connsiteY1"/>
              </a:cxn>
              <a:cxn ang="0">
                <a:pos x="connsiteX2" y="connsiteY2"/>
              </a:cxn>
              <a:cxn ang="0">
                <a:pos x="connsiteX3" y="connsiteY3"/>
              </a:cxn>
            </a:cxnLst>
            <a:rect l="l" t="t" r="r" b="b"/>
            <a:pathLst>
              <a:path w="2537460" h="3108960">
                <a:moveTo>
                  <a:pt x="1242060" y="0"/>
                </a:moveTo>
                <a:lnTo>
                  <a:pt x="0" y="571500"/>
                </a:lnTo>
                <a:lnTo>
                  <a:pt x="2537460" y="3108960"/>
                </a:lnTo>
                <a:lnTo>
                  <a:pt x="1242060" y="0"/>
                </a:lnTo>
                <a:close/>
              </a:path>
            </a:pathLst>
          </a:custGeom>
          <a:solidFill>
            <a:schemeClr val="accent6">
              <a:lumMod val="75000"/>
            </a:schemeClr>
          </a:soli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04" name="Straight Connector 103"/>
          <p:cNvCxnSpPr/>
          <p:nvPr/>
        </p:nvCxnSpPr>
        <p:spPr>
          <a:xfrm>
            <a:off x="25557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555776" y="134076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55776" y="566124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58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Consistency</a:t>
            </a:r>
            <a:endParaRPr lang="en-US" dirty="0"/>
          </a:p>
        </p:txBody>
      </p:sp>
      <p:sp>
        <p:nvSpPr>
          <p:cNvPr id="110" name="Oval 109"/>
          <p:cNvSpPr/>
          <p:nvPr/>
        </p:nvSpPr>
        <p:spPr>
          <a:xfrm>
            <a:off x="284380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1" name="Oval 110"/>
          <p:cNvSpPr/>
          <p:nvPr/>
        </p:nvSpPr>
        <p:spPr>
          <a:xfrm>
            <a:off x="428396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7" name="Oval 136"/>
          <p:cNvSpPr/>
          <p:nvPr/>
        </p:nvSpPr>
        <p:spPr>
          <a:xfrm>
            <a:off x="4283968" y="16288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8" name="Oval 137"/>
          <p:cNvSpPr/>
          <p:nvPr/>
        </p:nvSpPr>
        <p:spPr>
          <a:xfrm>
            <a:off x="284380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39" name="Straight Connector 138"/>
          <p:cNvCxnSpPr/>
          <p:nvPr/>
        </p:nvCxnSpPr>
        <p:spPr>
          <a:xfrm>
            <a:off x="2555776" y="2060848"/>
            <a:ext cx="4536504"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555776" y="206084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555776" y="278092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555776" y="350100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555776" y="422108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555776" y="4941168"/>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2758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9959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9959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71601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71601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43609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3609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561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15617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8762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87625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596336" y="1340768"/>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284380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4" name="Oval 183"/>
          <p:cNvSpPr/>
          <p:nvPr/>
        </p:nvSpPr>
        <p:spPr>
          <a:xfrm>
            <a:off x="284380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5" name="Oval 184"/>
          <p:cNvSpPr/>
          <p:nvPr/>
        </p:nvSpPr>
        <p:spPr>
          <a:xfrm>
            <a:off x="284380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6" name="Oval 185"/>
          <p:cNvSpPr/>
          <p:nvPr/>
        </p:nvSpPr>
        <p:spPr>
          <a:xfrm>
            <a:off x="284380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7" name="Oval 186"/>
          <p:cNvSpPr/>
          <p:nvPr/>
        </p:nvSpPr>
        <p:spPr>
          <a:xfrm>
            <a:off x="356388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8" name="Oval 187"/>
          <p:cNvSpPr/>
          <p:nvPr/>
        </p:nvSpPr>
        <p:spPr>
          <a:xfrm>
            <a:off x="356388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9" name="Oval 188"/>
          <p:cNvSpPr/>
          <p:nvPr/>
        </p:nvSpPr>
        <p:spPr>
          <a:xfrm>
            <a:off x="356388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0" name="Oval 189"/>
          <p:cNvSpPr/>
          <p:nvPr/>
        </p:nvSpPr>
        <p:spPr>
          <a:xfrm>
            <a:off x="356388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1" name="Oval 190"/>
          <p:cNvSpPr/>
          <p:nvPr/>
        </p:nvSpPr>
        <p:spPr>
          <a:xfrm>
            <a:off x="356388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2" name="Oval 191"/>
          <p:cNvSpPr/>
          <p:nvPr/>
        </p:nvSpPr>
        <p:spPr>
          <a:xfrm>
            <a:off x="356388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3" name="Oval 192"/>
          <p:cNvSpPr/>
          <p:nvPr/>
        </p:nvSpPr>
        <p:spPr>
          <a:xfrm>
            <a:off x="428396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4" name="Oval 193"/>
          <p:cNvSpPr/>
          <p:nvPr/>
        </p:nvSpPr>
        <p:spPr>
          <a:xfrm>
            <a:off x="428396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5" name="Oval 194"/>
          <p:cNvSpPr/>
          <p:nvPr/>
        </p:nvSpPr>
        <p:spPr>
          <a:xfrm>
            <a:off x="428396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6" name="Oval 195"/>
          <p:cNvSpPr/>
          <p:nvPr/>
        </p:nvSpPr>
        <p:spPr>
          <a:xfrm>
            <a:off x="428396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7" name="Oval 196"/>
          <p:cNvSpPr/>
          <p:nvPr/>
        </p:nvSpPr>
        <p:spPr>
          <a:xfrm>
            <a:off x="428396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8" name="Oval 197"/>
          <p:cNvSpPr/>
          <p:nvPr/>
        </p:nvSpPr>
        <p:spPr>
          <a:xfrm>
            <a:off x="428396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9" name="Oval 198"/>
          <p:cNvSpPr/>
          <p:nvPr/>
        </p:nvSpPr>
        <p:spPr>
          <a:xfrm>
            <a:off x="500404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0" name="Oval 199"/>
          <p:cNvSpPr/>
          <p:nvPr/>
        </p:nvSpPr>
        <p:spPr>
          <a:xfrm>
            <a:off x="500404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1" name="Oval 200"/>
          <p:cNvSpPr/>
          <p:nvPr/>
        </p:nvSpPr>
        <p:spPr>
          <a:xfrm>
            <a:off x="500404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2" name="Oval 201"/>
          <p:cNvSpPr/>
          <p:nvPr/>
        </p:nvSpPr>
        <p:spPr>
          <a:xfrm>
            <a:off x="500404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3" name="Oval 202"/>
          <p:cNvSpPr/>
          <p:nvPr/>
        </p:nvSpPr>
        <p:spPr>
          <a:xfrm>
            <a:off x="500404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4" name="Oval 203"/>
          <p:cNvSpPr/>
          <p:nvPr/>
        </p:nvSpPr>
        <p:spPr>
          <a:xfrm>
            <a:off x="500404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5" name="Oval 204"/>
          <p:cNvSpPr/>
          <p:nvPr/>
        </p:nvSpPr>
        <p:spPr>
          <a:xfrm>
            <a:off x="572412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6" name="Oval 205"/>
          <p:cNvSpPr/>
          <p:nvPr/>
        </p:nvSpPr>
        <p:spPr>
          <a:xfrm>
            <a:off x="572412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7" name="Oval 206"/>
          <p:cNvSpPr/>
          <p:nvPr/>
        </p:nvSpPr>
        <p:spPr>
          <a:xfrm>
            <a:off x="572412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8" name="Oval 207"/>
          <p:cNvSpPr/>
          <p:nvPr/>
        </p:nvSpPr>
        <p:spPr>
          <a:xfrm>
            <a:off x="572412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9" name="Oval 208"/>
          <p:cNvSpPr/>
          <p:nvPr/>
        </p:nvSpPr>
        <p:spPr>
          <a:xfrm>
            <a:off x="572412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0" name="Oval 209"/>
          <p:cNvSpPr/>
          <p:nvPr/>
        </p:nvSpPr>
        <p:spPr>
          <a:xfrm>
            <a:off x="572412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1" name="Oval 210"/>
          <p:cNvSpPr/>
          <p:nvPr/>
        </p:nvSpPr>
        <p:spPr>
          <a:xfrm>
            <a:off x="644420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2" name="Oval 211"/>
          <p:cNvSpPr/>
          <p:nvPr/>
        </p:nvSpPr>
        <p:spPr>
          <a:xfrm>
            <a:off x="644420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3" name="Oval 212"/>
          <p:cNvSpPr/>
          <p:nvPr/>
        </p:nvSpPr>
        <p:spPr>
          <a:xfrm>
            <a:off x="644420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4" name="Oval 213"/>
          <p:cNvSpPr/>
          <p:nvPr/>
        </p:nvSpPr>
        <p:spPr>
          <a:xfrm>
            <a:off x="644420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5" name="Oval 214"/>
          <p:cNvSpPr/>
          <p:nvPr/>
        </p:nvSpPr>
        <p:spPr>
          <a:xfrm>
            <a:off x="644420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6" name="Oval 215"/>
          <p:cNvSpPr/>
          <p:nvPr/>
        </p:nvSpPr>
        <p:spPr>
          <a:xfrm>
            <a:off x="644420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7" name="Oval 216"/>
          <p:cNvSpPr/>
          <p:nvPr/>
        </p:nvSpPr>
        <p:spPr>
          <a:xfrm>
            <a:off x="7164288" y="16288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Oval 217"/>
          <p:cNvSpPr/>
          <p:nvPr/>
        </p:nvSpPr>
        <p:spPr>
          <a:xfrm>
            <a:off x="7164288" y="234888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9" name="Oval 218"/>
          <p:cNvSpPr/>
          <p:nvPr/>
        </p:nvSpPr>
        <p:spPr>
          <a:xfrm>
            <a:off x="7164288" y="306896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Oval 219"/>
          <p:cNvSpPr/>
          <p:nvPr/>
        </p:nvSpPr>
        <p:spPr>
          <a:xfrm>
            <a:off x="7164288" y="378904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1" name="Oval 220"/>
          <p:cNvSpPr/>
          <p:nvPr/>
        </p:nvSpPr>
        <p:spPr>
          <a:xfrm>
            <a:off x="7164288" y="450912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Oval 221"/>
          <p:cNvSpPr/>
          <p:nvPr/>
        </p:nvSpPr>
        <p:spPr>
          <a:xfrm>
            <a:off x="7164288" y="5229200"/>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3" name="Straight Connector 222"/>
          <p:cNvCxnSpPr/>
          <p:nvPr/>
        </p:nvCxnSpPr>
        <p:spPr>
          <a:xfrm>
            <a:off x="2915816" y="4581128"/>
            <a:ext cx="2376264" cy="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915816" y="2420888"/>
            <a:ext cx="2160240" cy="21602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5076056" y="2420888"/>
            <a:ext cx="216024" cy="21602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5076056" y="1844824"/>
            <a:ext cx="1224136" cy="57606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H="1" flipV="1">
            <a:off x="6300192" y="1844824"/>
            <a:ext cx="1296144" cy="309634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H="1" flipV="1">
            <a:off x="5076056" y="2420888"/>
            <a:ext cx="2520280" cy="252028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flipV="1">
            <a:off x="5292080" y="4581128"/>
            <a:ext cx="2304256" cy="3600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499992" y="1412776"/>
            <a:ext cx="576064"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499992" y="1412776"/>
            <a:ext cx="1800200" cy="432048"/>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H="1">
            <a:off x="2915816" y="1412776"/>
            <a:ext cx="1584176" cy="316835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H="1" flipV="1">
            <a:off x="2915816" y="4581128"/>
            <a:ext cx="720080"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3635896" y="4581128"/>
            <a:ext cx="1656184" cy="100811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60" name="Oval 259"/>
          <p:cNvSpPr/>
          <p:nvPr/>
        </p:nvSpPr>
        <p:spPr>
          <a:xfrm>
            <a:off x="500404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1" name="Oval 260"/>
          <p:cNvSpPr/>
          <p:nvPr/>
        </p:nvSpPr>
        <p:spPr>
          <a:xfrm>
            <a:off x="500404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2" name="Oval 261"/>
          <p:cNvSpPr/>
          <p:nvPr/>
        </p:nvSpPr>
        <p:spPr>
          <a:xfrm>
            <a:off x="500404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3" name="Oval 262"/>
          <p:cNvSpPr/>
          <p:nvPr/>
        </p:nvSpPr>
        <p:spPr>
          <a:xfrm>
            <a:off x="428396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4" name="Oval 263"/>
          <p:cNvSpPr/>
          <p:nvPr/>
        </p:nvSpPr>
        <p:spPr>
          <a:xfrm>
            <a:off x="428396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5" name="Oval 264"/>
          <p:cNvSpPr/>
          <p:nvPr/>
        </p:nvSpPr>
        <p:spPr>
          <a:xfrm>
            <a:off x="428396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6" name="Oval 265"/>
          <p:cNvSpPr/>
          <p:nvPr/>
        </p:nvSpPr>
        <p:spPr>
          <a:xfrm>
            <a:off x="356388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7" name="Oval 266"/>
          <p:cNvSpPr/>
          <p:nvPr/>
        </p:nvSpPr>
        <p:spPr>
          <a:xfrm>
            <a:off x="3563888" y="52292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8" name="Oval 267"/>
          <p:cNvSpPr/>
          <p:nvPr/>
        </p:nvSpPr>
        <p:spPr>
          <a:xfrm>
            <a:off x="284380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9" name="Oval 268"/>
          <p:cNvSpPr/>
          <p:nvPr/>
        </p:nvSpPr>
        <p:spPr>
          <a:xfrm>
            <a:off x="356388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0" name="Oval 269"/>
          <p:cNvSpPr/>
          <p:nvPr/>
        </p:nvSpPr>
        <p:spPr>
          <a:xfrm>
            <a:off x="356388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6" name="Oval 135"/>
          <p:cNvSpPr/>
          <p:nvPr/>
        </p:nvSpPr>
        <p:spPr>
          <a:xfrm>
            <a:off x="500404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4" name="Oval 273"/>
          <p:cNvSpPr/>
          <p:nvPr/>
        </p:nvSpPr>
        <p:spPr>
          <a:xfrm>
            <a:off x="644420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5" name="Oval 274"/>
          <p:cNvSpPr/>
          <p:nvPr/>
        </p:nvSpPr>
        <p:spPr>
          <a:xfrm>
            <a:off x="644420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6" name="Oval 275"/>
          <p:cNvSpPr/>
          <p:nvPr/>
        </p:nvSpPr>
        <p:spPr>
          <a:xfrm>
            <a:off x="644420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7" name="Oval 276"/>
          <p:cNvSpPr/>
          <p:nvPr/>
        </p:nvSpPr>
        <p:spPr>
          <a:xfrm>
            <a:off x="716428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8" name="Oval 277"/>
          <p:cNvSpPr/>
          <p:nvPr/>
        </p:nvSpPr>
        <p:spPr>
          <a:xfrm>
            <a:off x="644420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9" name="Oval 278"/>
          <p:cNvSpPr/>
          <p:nvPr/>
        </p:nvSpPr>
        <p:spPr>
          <a:xfrm>
            <a:off x="5724128" y="450912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0" name="Oval 279"/>
          <p:cNvSpPr/>
          <p:nvPr/>
        </p:nvSpPr>
        <p:spPr>
          <a:xfrm>
            <a:off x="5724128" y="378904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2" name="Oval 281"/>
          <p:cNvSpPr/>
          <p:nvPr/>
        </p:nvSpPr>
        <p:spPr>
          <a:xfrm>
            <a:off x="5724128" y="234888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3" name="Oval 282"/>
          <p:cNvSpPr/>
          <p:nvPr/>
        </p:nvSpPr>
        <p:spPr>
          <a:xfrm>
            <a:off x="5004048" y="162880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9" name="Oval 108"/>
          <p:cNvSpPr/>
          <p:nvPr/>
        </p:nvSpPr>
        <p:spPr>
          <a:xfrm>
            <a:off x="4932040" y="2276872"/>
            <a:ext cx="288032" cy="288032"/>
          </a:xfrm>
          <a:prstGeom prst="ellipse">
            <a:avLst/>
          </a:prstGeom>
          <a:solidFill>
            <a:schemeClr val="accent6">
              <a:lumMod val="75000"/>
            </a:schemeClr>
          </a:solidFill>
          <a:ln w="31750">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86" name="Straight Connector 285"/>
          <p:cNvCxnSpPr/>
          <p:nvPr/>
        </p:nvCxnSpPr>
        <p:spPr>
          <a:xfrm>
            <a:off x="2267744" y="5949280"/>
            <a:ext cx="1008112" cy="0"/>
          </a:xfrm>
          <a:prstGeom prst="line">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2267744" y="4941168"/>
            <a:ext cx="0" cy="1008112"/>
          </a:xfrm>
          <a:prstGeom prst="line">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1835696" y="4437112"/>
            <a:ext cx="486030" cy="461665"/>
          </a:xfrm>
          <a:prstGeom prst="rect">
            <a:avLst/>
          </a:prstGeom>
          <a:noFill/>
        </p:spPr>
        <p:txBody>
          <a:bodyPr wrap="none" rtlCol="0">
            <a:spAutoFit/>
          </a:bodyPr>
          <a:lstStyle/>
          <a:p>
            <a:r>
              <a:rPr lang="en-US" sz="2400" dirty="0" err="1" smtClean="0">
                <a:solidFill>
                  <a:srgbClr val="C00000"/>
                </a:solidFill>
                <a:latin typeface="+mn-lt"/>
              </a:rPr>
              <a:t>dy</a:t>
            </a:r>
            <a:endParaRPr lang="en-US" sz="2400" dirty="0">
              <a:solidFill>
                <a:srgbClr val="C00000"/>
              </a:solidFill>
              <a:latin typeface="+mn-lt"/>
            </a:endParaRPr>
          </a:p>
        </p:txBody>
      </p:sp>
      <p:sp>
        <p:nvSpPr>
          <p:cNvPr id="291" name="TextBox 290"/>
          <p:cNvSpPr txBox="1"/>
          <p:nvPr/>
        </p:nvSpPr>
        <p:spPr>
          <a:xfrm>
            <a:off x="3347864" y="5805264"/>
            <a:ext cx="479618" cy="461665"/>
          </a:xfrm>
          <a:prstGeom prst="rect">
            <a:avLst/>
          </a:prstGeom>
          <a:noFill/>
        </p:spPr>
        <p:txBody>
          <a:bodyPr wrap="none" rtlCol="0">
            <a:spAutoFit/>
          </a:bodyPr>
          <a:lstStyle/>
          <a:p>
            <a:r>
              <a:rPr lang="en-US" sz="2400" dirty="0" err="1" smtClean="0">
                <a:solidFill>
                  <a:srgbClr val="C00000"/>
                </a:solidFill>
                <a:latin typeface="+mn-lt"/>
              </a:rPr>
              <a:t>dx</a:t>
            </a:r>
            <a:endParaRPr lang="en-US" sz="2400" dirty="0">
              <a:solidFill>
                <a:srgbClr val="C00000"/>
              </a:solidFill>
              <a:latin typeface="+mn-lt"/>
            </a:endParaRPr>
          </a:p>
        </p:txBody>
      </p:sp>
      <p:sp>
        <p:nvSpPr>
          <p:cNvPr id="112" name="Oval 111"/>
          <p:cNvSpPr/>
          <p:nvPr/>
        </p:nvSpPr>
        <p:spPr>
          <a:xfrm>
            <a:off x="5724128" y="3068960"/>
            <a:ext cx="144016" cy="144016"/>
          </a:xfrm>
          <a:prstGeom prst="ellipse">
            <a:avLst/>
          </a:prstGeom>
          <a:solidFill>
            <a:schemeClr val="accent6">
              <a:lumMod val="40000"/>
              <a:lumOff val="60000"/>
            </a:scheme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2" name="TextBox 121"/>
          <p:cNvSpPr txBox="1"/>
          <p:nvPr/>
        </p:nvSpPr>
        <p:spPr>
          <a:xfrm>
            <a:off x="5220072" y="1772816"/>
            <a:ext cx="689612" cy="338554"/>
          </a:xfrm>
          <a:prstGeom prst="rect">
            <a:avLst/>
          </a:prstGeom>
          <a:solidFill>
            <a:schemeClr val="bg1">
              <a:lumMod val="95000"/>
              <a:lumOff val="5000"/>
              <a:alpha val="62000"/>
            </a:schemeClr>
          </a:solidFill>
        </p:spPr>
        <p:txBody>
          <a:bodyPr wrap="none" rtlCol="0">
            <a:spAutoFit/>
          </a:bodyPr>
          <a:lstStyle/>
          <a:p>
            <a:r>
              <a:rPr lang="en-US" sz="1600" dirty="0" err="1" smtClean="0">
                <a:solidFill>
                  <a:srgbClr val="C00000"/>
                </a:solidFill>
                <a:latin typeface="+mn-lt"/>
              </a:rPr>
              <a:t>Vx</a:t>
            </a:r>
            <a:r>
              <a:rPr lang="en-US" sz="1600" dirty="0" smtClean="0">
                <a:solidFill>
                  <a:srgbClr val="C00000"/>
                </a:solidFill>
                <a:latin typeface="+mn-lt"/>
              </a:rPr>
              <a:t> &gt; 0</a:t>
            </a:r>
            <a:endParaRPr lang="en-US" sz="1600" dirty="0">
              <a:solidFill>
                <a:srgbClr val="C00000"/>
              </a:solidFill>
              <a:latin typeface="+mn-lt"/>
            </a:endParaRPr>
          </a:p>
        </p:txBody>
      </p:sp>
      <p:sp>
        <p:nvSpPr>
          <p:cNvPr id="124" name="TextBox 123"/>
          <p:cNvSpPr txBox="1"/>
          <p:nvPr/>
        </p:nvSpPr>
        <p:spPr>
          <a:xfrm>
            <a:off x="5148064" y="2996952"/>
            <a:ext cx="689612" cy="338554"/>
          </a:xfrm>
          <a:prstGeom prst="rect">
            <a:avLst/>
          </a:prstGeom>
          <a:solidFill>
            <a:schemeClr val="bg1">
              <a:lumMod val="95000"/>
              <a:lumOff val="5000"/>
              <a:alpha val="62000"/>
            </a:schemeClr>
          </a:solidFill>
        </p:spPr>
        <p:txBody>
          <a:bodyPr wrap="none" rtlCol="0">
            <a:spAutoFit/>
          </a:bodyPr>
          <a:lstStyle/>
          <a:p>
            <a:r>
              <a:rPr lang="en-US" sz="1600" dirty="0" err="1" smtClean="0">
                <a:solidFill>
                  <a:srgbClr val="C00000"/>
                </a:solidFill>
                <a:latin typeface="+mn-lt"/>
              </a:rPr>
              <a:t>Vx</a:t>
            </a:r>
            <a:r>
              <a:rPr lang="en-US" sz="1600" dirty="0" smtClean="0">
                <a:solidFill>
                  <a:srgbClr val="C00000"/>
                </a:solidFill>
                <a:latin typeface="+mn-lt"/>
              </a:rPr>
              <a:t> &gt; 0</a:t>
            </a:r>
            <a:endParaRPr lang="en-US" sz="1600" dirty="0">
              <a:solidFill>
                <a:srgbClr val="C00000"/>
              </a:solidFill>
              <a:latin typeface="+mn-lt"/>
            </a:endParaRPr>
          </a:p>
        </p:txBody>
      </p:sp>
      <p:cxnSp>
        <p:nvCxnSpPr>
          <p:cNvPr id="118" name="Straight Connector 117"/>
          <p:cNvCxnSpPr/>
          <p:nvPr/>
        </p:nvCxnSpPr>
        <p:spPr>
          <a:xfrm flipV="1">
            <a:off x="5076056" y="1844824"/>
            <a:ext cx="1224136" cy="576064"/>
          </a:xfrm>
          <a:prstGeom prst="line">
            <a:avLst/>
          </a:prstGeom>
          <a:ln w="381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076056" y="2420888"/>
            <a:ext cx="2520280" cy="2520280"/>
          </a:xfrm>
          <a:prstGeom prst="line">
            <a:avLst/>
          </a:prstGeom>
          <a:ln w="38100">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076056" y="2420888"/>
            <a:ext cx="576064" cy="0"/>
          </a:xfrm>
          <a:prstGeom prst="line">
            <a:avLst/>
          </a:prstGeom>
          <a:ln w="25400">
            <a:solidFill>
              <a:srgbClr val="C00000"/>
            </a:solidFill>
            <a:prstDash val="lgDash"/>
            <a:headEnd type="none"/>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fade">
                                      <p:cBhvr>
                                        <p:cTn id="20" dur="500"/>
                                        <p:tgtEl>
                                          <p:spTgt spid="1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fade">
                                      <p:cBhvr>
                                        <p:cTn id="2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2" grpId="0" animBg="1"/>
      <p:bldP spid="1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What we can do</a:t>
            </a:r>
            <a:endParaRPr lang="en-US" dirty="0"/>
          </a:p>
        </p:txBody>
      </p:sp>
      <p:sp>
        <p:nvSpPr>
          <p:cNvPr id="4" name="Content Placeholder 3"/>
          <p:cNvSpPr>
            <a:spLocks noGrp="1"/>
          </p:cNvSpPr>
          <p:nvPr>
            <p:ph idx="1"/>
          </p:nvPr>
        </p:nvSpPr>
        <p:spPr/>
        <p:txBody>
          <a:bodyPr/>
          <a:lstStyle/>
          <a:p>
            <a:r>
              <a:rPr lang="en-US" dirty="0" smtClean="0"/>
              <a:t>Non-planar Viewports</a:t>
            </a:r>
          </a:p>
          <a:p>
            <a:r>
              <a:rPr lang="en-US" dirty="0" smtClean="0"/>
              <a:t>Consistency</a:t>
            </a:r>
          </a:p>
          <a:p>
            <a:r>
              <a:rPr lang="en-US" dirty="0" smtClean="0"/>
              <a:t>Coverage Sampling </a:t>
            </a:r>
            <a:r>
              <a:rPr lang="en-US" dirty="0" err="1" smtClean="0"/>
              <a:t>Antialiasing</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p:cNvCxnSpPr/>
          <p:nvPr/>
        </p:nvCxnSpPr>
        <p:spPr>
          <a:xfrm>
            <a:off x="255577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2555776" y="1916832"/>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555776" y="6237312"/>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327585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Coverage Sampling </a:t>
            </a:r>
            <a:r>
              <a:rPr lang="en-US" dirty="0" err="1" smtClean="0"/>
              <a:t>Antialiasing</a:t>
            </a:r>
            <a:endParaRPr lang="en-US" dirty="0"/>
          </a:p>
        </p:txBody>
      </p:sp>
      <p:sp>
        <p:nvSpPr>
          <p:cNvPr id="110" name="Oval 109"/>
          <p:cNvSpPr/>
          <p:nvPr/>
        </p:nvSpPr>
        <p:spPr>
          <a:xfrm>
            <a:off x="2843808" y="22048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8" name="Oval 137"/>
          <p:cNvSpPr/>
          <p:nvPr/>
        </p:nvSpPr>
        <p:spPr>
          <a:xfrm>
            <a:off x="284380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39" name="Straight Connector 138"/>
          <p:cNvCxnSpPr/>
          <p:nvPr/>
        </p:nvCxnSpPr>
        <p:spPr>
          <a:xfrm>
            <a:off x="2555776" y="2636912"/>
            <a:ext cx="4536504"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555776" y="2636912"/>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555776" y="3356992"/>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555776" y="4077072"/>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555776" y="4797152"/>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555776" y="5517232"/>
            <a:ext cx="50405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327585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99593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99593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71601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71601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543609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3609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15617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15617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687625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87625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7596336" y="1916832"/>
            <a:ext cx="0" cy="432048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284380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4" name="Oval 183"/>
          <p:cNvSpPr/>
          <p:nvPr/>
        </p:nvSpPr>
        <p:spPr>
          <a:xfrm>
            <a:off x="2843808" y="43651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5" name="Oval 184"/>
          <p:cNvSpPr/>
          <p:nvPr/>
        </p:nvSpPr>
        <p:spPr>
          <a:xfrm>
            <a:off x="2843808" y="508518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6" name="Oval 185"/>
          <p:cNvSpPr/>
          <p:nvPr/>
        </p:nvSpPr>
        <p:spPr>
          <a:xfrm>
            <a:off x="2843808" y="58052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7" name="Oval 186"/>
          <p:cNvSpPr/>
          <p:nvPr/>
        </p:nvSpPr>
        <p:spPr>
          <a:xfrm>
            <a:off x="3563888" y="22048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8" name="Oval 187"/>
          <p:cNvSpPr/>
          <p:nvPr/>
        </p:nvSpPr>
        <p:spPr>
          <a:xfrm>
            <a:off x="356388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9" name="Oval 188"/>
          <p:cNvSpPr/>
          <p:nvPr/>
        </p:nvSpPr>
        <p:spPr>
          <a:xfrm>
            <a:off x="356388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0" name="Oval 189"/>
          <p:cNvSpPr/>
          <p:nvPr/>
        </p:nvSpPr>
        <p:spPr>
          <a:xfrm>
            <a:off x="3563888" y="43651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1" name="Oval 190"/>
          <p:cNvSpPr/>
          <p:nvPr/>
        </p:nvSpPr>
        <p:spPr>
          <a:xfrm>
            <a:off x="3563888" y="508518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2" name="Oval 191"/>
          <p:cNvSpPr/>
          <p:nvPr/>
        </p:nvSpPr>
        <p:spPr>
          <a:xfrm>
            <a:off x="3563888" y="58052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3" name="Oval 192"/>
          <p:cNvSpPr/>
          <p:nvPr/>
        </p:nvSpPr>
        <p:spPr>
          <a:xfrm>
            <a:off x="4283968" y="22048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4" name="Oval 193"/>
          <p:cNvSpPr/>
          <p:nvPr/>
        </p:nvSpPr>
        <p:spPr>
          <a:xfrm>
            <a:off x="428396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5" name="Oval 194"/>
          <p:cNvSpPr/>
          <p:nvPr/>
        </p:nvSpPr>
        <p:spPr>
          <a:xfrm>
            <a:off x="428396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6" name="Oval 195"/>
          <p:cNvSpPr/>
          <p:nvPr/>
        </p:nvSpPr>
        <p:spPr>
          <a:xfrm>
            <a:off x="4283968" y="43651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7" name="Oval 196"/>
          <p:cNvSpPr/>
          <p:nvPr/>
        </p:nvSpPr>
        <p:spPr>
          <a:xfrm>
            <a:off x="4283968" y="508518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8" name="Oval 197"/>
          <p:cNvSpPr/>
          <p:nvPr/>
        </p:nvSpPr>
        <p:spPr>
          <a:xfrm>
            <a:off x="4283968" y="58052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9" name="Oval 198"/>
          <p:cNvSpPr/>
          <p:nvPr/>
        </p:nvSpPr>
        <p:spPr>
          <a:xfrm>
            <a:off x="5004048" y="22048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0" name="Oval 199"/>
          <p:cNvSpPr/>
          <p:nvPr/>
        </p:nvSpPr>
        <p:spPr>
          <a:xfrm>
            <a:off x="500404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1" name="Oval 200"/>
          <p:cNvSpPr/>
          <p:nvPr/>
        </p:nvSpPr>
        <p:spPr>
          <a:xfrm>
            <a:off x="500404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2" name="Oval 201"/>
          <p:cNvSpPr/>
          <p:nvPr/>
        </p:nvSpPr>
        <p:spPr>
          <a:xfrm>
            <a:off x="5004048" y="43651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3" name="Oval 202"/>
          <p:cNvSpPr/>
          <p:nvPr/>
        </p:nvSpPr>
        <p:spPr>
          <a:xfrm>
            <a:off x="5004048" y="508518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4" name="Oval 203"/>
          <p:cNvSpPr/>
          <p:nvPr/>
        </p:nvSpPr>
        <p:spPr>
          <a:xfrm>
            <a:off x="5004048" y="58052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5" name="Oval 204"/>
          <p:cNvSpPr/>
          <p:nvPr/>
        </p:nvSpPr>
        <p:spPr>
          <a:xfrm>
            <a:off x="5724128" y="22048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6" name="Oval 205"/>
          <p:cNvSpPr/>
          <p:nvPr/>
        </p:nvSpPr>
        <p:spPr>
          <a:xfrm>
            <a:off x="572412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7" name="Oval 206"/>
          <p:cNvSpPr/>
          <p:nvPr/>
        </p:nvSpPr>
        <p:spPr>
          <a:xfrm>
            <a:off x="572412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8" name="Oval 207"/>
          <p:cNvSpPr/>
          <p:nvPr/>
        </p:nvSpPr>
        <p:spPr>
          <a:xfrm>
            <a:off x="5724128" y="43651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9" name="Oval 208"/>
          <p:cNvSpPr/>
          <p:nvPr/>
        </p:nvSpPr>
        <p:spPr>
          <a:xfrm>
            <a:off x="5724128" y="508518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0" name="Oval 209"/>
          <p:cNvSpPr/>
          <p:nvPr/>
        </p:nvSpPr>
        <p:spPr>
          <a:xfrm>
            <a:off x="5724128" y="58052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1" name="Oval 210"/>
          <p:cNvSpPr/>
          <p:nvPr/>
        </p:nvSpPr>
        <p:spPr>
          <a:xfrm>
            <a:off x="6444208" y="22048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2" name="Oval 211"/>
          <p:cNvSpPr/>
          <p:nvPr/>
        </p:nvSpPr>
        <p:spPr>
          <a:xfrm>
            <a:off x="644420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3" name="Oval 212"/>
          <p:cNvSpPr/>
          <p:nvPr/>
        </p:nvSpPr>
        <p:spPr>
          <a:xfrm>
            <a:off x="644420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4" name="Oval 213"/>
          <p:cNvSpPr/>
          <p:nvPr/>
        </p:nvSpPr>
        <p:spPr>
          <a:xfrm>
            <a:off x="6444208" y="43651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5" name="Oval 214"/>
          <p:cNvSpPr/>
          <p:nvPr/>
        </p:nvSpPr>
        <p:spPr>
          <a:xfrm>
            <a:off x="6444208" y="508518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6" name="Oval 215"/>
          <p:cNvSpPr/>
          <p:nvPr/>
        </p:nvSpPr>
        <p:spPr>
          <a:xfrm>
            <a:off x="6444208" y="58052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7" name="Oval 216"/>
          <p:cNvSpPr/>
          <p:nvPr/>
        </p:nvSpPr>
        <p:spPr>
          <a:xfrm>
            <a:off x="7164288" y="22048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8" name="Oval 217"/>
          <p:cNvSpPr/>
          <p:nvPr/>
        </p:nvSpPr>
        <p:spPr>
          <a:xfrm>
            <a:off x="716428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9" name="Oval 218"/>
          <p:cNvSpPr/>
          <p:nvPr/>
        </p:nvSpPr>
        <p:spPr>
          <a:xfrm>
            <a:off x="716428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0" name="Oval 219"/>
          <p:cNvSpPr/>
          <p:nvPr/>
        </p:nvSpPr>
        <p:spPr>
          <a:xfrm>
            <a:off x="7164288" y="43651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1" name="Oval 220"/>
          <p:cNvSpPr/>
          <p:nvPr/>
        </p:nvSpPr>
        <p:spPr>
          <a:xfrm>
            <a:off x="7164288" y="508518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2" name="Oval 221"/>
          <p:cNvSpPr/>
          <p:nvPr/>
        </p:nvSpPr>
        <p:spPr>
          <a:xfrm>
            <a:off x="7164288" y="58052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19" name="Straight Connector 118"/>
          <p:cNvCxnSpPr/>
          <p:nvPr/>
        </p:nvCxnSpPr>
        <p:spPr>
          <a:xfrm flipH="1">
            <a:off x="4355976" y="2780928"/>
            <a:ext cx="504056" cy="72008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4355976" y="3501008"/>
            <a:ext cx="504056" cy="14401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860032" y="2780928"/>
            <a:ext cx="0" cy="86409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Coverage Sampling </a:t>
            </a:r>
            <a:r>
              <a:rPr lang="en-US" dirty="0" err="1" smtClean="0"/>
              <a:t>Antialiasing</a:t>
            </a:r>
            <a:endParaRPr lang="en-US" dirty="0"/>
          </a:p>
        </p:txBody>
      </p:sp>
      <p:cxnSp>
        <p:nvCxnSpPr>
          <p:cNvPr id="140" name="Straight Connector 139"/>
          <p:cNvCxnSpPr/>
          <p:nvPr/>
        </p:nvCxnSpPr>
        <p:spPr>
          <a:xfrm>
            <a:off x="3995936" y="2636912"/>
            <a:ext cx="14401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3995936" y="3356992"/>
            <a:ext cx="14401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995936" y="4077072"/>
            <a:ext cx="144016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995936" y="2636912"/>
            <a:ext cx="0" cy="144016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716016" y="2636912"/>
            <a:ext cx="0" cy="144016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436096" y="2636912"/>
            <a:ext cx="0" cy="144016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428396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5" name="Oval 194"/>
          <p:cNvSpPr/>
          <p:nvPr/>
        </p:nvSpPr>
        <p:spPr>
          <a:xfrm>
            <a:off x="428396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0" name="Oval 199"/>
          <p:cNvSpPr/>
          <p:nvPr/>
        </p:nvSpPr>
        <p:spPr>
          <a:xfrm>
            <a:off x="5004048" y="292494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1" name="Oval 200"/>
          <p:cNvSpPr/>
          <p:nvPr/>
        </p:nvSpPr>
        <p:spPr>
          <a:xfrm>
            <a:off x="5004048" y="364502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19" name="Straight Connector 118"/>
          <p:cNvCxnSpPr/>
          <p:nvPr/>
        </p:nvCxnSpPr>
        <p:spPr>
          <a:xfrm flipH="1">
            <a:off x="4355976" y="2780928"/>
            <a:ext cx="504056" cy="72008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4355976" y="3501008"/>
            <a:ext cx="504056" cy="14401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4860032" y="2780928"/>
            <a:ext cx="0" cy="86409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p:cNvSpPr/>
          <p:nvPr/>
        </p:nvSpPr>
        <p:spPr>
          <a:xfrm>
            <a:off x="3923928" y="2564904"/>
            <a:ext cx="144016" cy="144016"/>
          </a:xfrm>
          <a:prstGeom prst="ellipse">
            <a:avLst/>
          </a:prstGeom>
          <a:solidFill>
            <a:srgbClr val="C00000"/>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2" name="Oval 51"/>
          <p:cNvSpPr/>
          <p:nvPr/>
        </p:nvSpPr>
        <p:spPr>
          <a:xfrm>
            <a:off x="5364088" y="2564904"/>
            <a:ext cx="144016" cy="144016"/>
          </a:xfrm>
          <a:prstGeom prst="ellipse">
            <a:avLst/>
          </a:prstGeom>
          <a:solidFill>
            <a:srgbClr val="C00000"/>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3" name="Oval 52"/>
          <p:cNvSpPr/>
          <p:nvPr/>
        </p:nvSpPr>
        <p:spPr>
          <a:xfrm>
            <a:off x="3923928" y="4005064"/>
            <a:ext cx="144016" cy="144016"/>
          </a:xfrm>
          <a:prstGeom prst="ellipse">
            <a:avLst/>
          </a:prstGeom>
          <a:solidFill>
            <a:srgbClr val="C00000"/>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4" name="Oval 53"/>
          <p:cNvSpPr/>
          <p:nvPr/>
        </p:nvSpPr>
        <p:spPr>
          <a:xfrm>
            <a:off x="5364088" y="4005064"/>
            <a:ext cx="144016" cy="144016"/>
          </a:xfrm>
          <a:prstGeom prst="ellipse">
            <a:avLst/>
          </a:prstGeom>
          <a:solidFill>
            <a:srgbClr val="C00000"/>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Coverage Sampling </a:t>
            </a:r>
            <a:r>
              <a:rPr lang="en-US" dirty="0" err="1" smtClean="0"/>
              <a:t>Antialiasing</a:t>
            </a:r>
            <a:endParaRPr lang="en-US" dirty="0"/>
          </a:p>
        </p:txBody>
      </p:sp>
      <p:cxnSp>
        <p:nvCxnSpPr>
          <p:cNvPr id="140" name="Straight Connector 139"/>
          <p:cNvCxnSpPr/>
          <p:nvPr/>
        </p:nvCxnSpPr>
        <p:spPr>
          <a:xfrm>
            <a:off x="3275856" y="1916832"/>
            <a:ext cx="288032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275856" y="1916832"/>
            <a:ext cx="0" cy="288032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94" name="Oval 193"/>
          <p:cNvSpPr/>
          <p:nvPr/>
        </p:nvSpPr>
        <p:spPr>
          <a:xfrm>
            <a:off x="3923928" y="25649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0" name="Oval 199"/>
          <p:cNvSpPr/>
          <p:nvPr/>
        </p:nvSpPr>
        <p:spPr>
          <a:xfrm>
            <a:off x="5364088" y="256490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7" name="Straight Connector 26"/>
          <p:cNvCxnSpPr/>
          <p:nvPr/>
        </p:nvCxnSpPr>
        <p:spPr>
          <a:xfrm>
            <a:off x="3275856" y="4797152"/>
            <a:ext cx="288032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716016" y="1916832"/>
            <a:ext cx="0" cy="288032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156176" y="1916832"/>
            <a:ext cx="0" cy="288032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75856" y="3356992"/>
            <a:ext cx="2880320" cy="0"/>
          </a:xfrm>
          <a:prstGeom prst="line">
            <a:avLst/>
          </a:prstGeom>
          <a:ln w="25400">
            <a:solidFill>
              <a:schemeClr val="accent4">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3923928" y="40050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Oval 38"/>
          <p:cNvSpPr/>
          <p:nvPr/>
        </p:nvSpPr>
        <p:spPr>
          <a:xfrm>
            <a:off x="5364088" y="4005064"/>
            <a:ext cx="144016" cy="144016"/>
          </a:xfrm>
          <a:prstGeom prst="ellipse">
            <a:avLst/>
          </a:prstGeom>
          <a:no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108" name="Group 107"/>
          <p:cNvGrpSpPr/>
          <p:nvPr/>
        </p:nvGrpSpPr>
        <p:grpSpPr>
          <a:xfrm>
            <a:off x="4788024" y="1988840"/>
            <a:ext cx="1224136" cy="1296144"/>
            <a:chOff x="4788024" y="1412776"/>
            <a:chExt cx="1224136" cy="1296144"/>
          </a:xfrm>
        </p:grpSpPr>
        <p:sp>
          <p:nvSpPr>
            <p:cNvPr id="55" name="Oval 54"/>
            <p:cNvSpPr/>
            <p:nvPr/>
          </p:nvSpPr>
          <p:spPr>
            <a:xfrm>
              <a:off x="5796136" y="155679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6" name="Oval 55"/>
            <p:cNvSpPr/>
            <p:nvPr/>
          </p:nvSpPr>
          <p:spPr>
            <a:xfrm>
              <a:off x="5724128" y="227687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7" name="Oval 56"/>
            <p:cNvSpPr/>
            <p:nvPr/>
          </p:nvSpPr>
          <p:spPr>
            <a:xfrm>
              <a:off x="4860032" y="2420888"/>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8" name="Oval 57"/>
            <p:cNvSpPr/>
            <p:nvPr/>
          </p:nvSpPr>
          <p:spPr>
            <a:xfrm>
              <a:off x="5076056" y="1628800"/>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Oval 63"/>
            <p:cNvSpPr/>
            <p:nvPr/>
          </p:nvSpPr>
          <p:spPr>
            <a:xfrm>
              <a:off x="4788024" y="1412776"/>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5" name="Oval 64"/>
            <p:cNvSpPr/>
            <p:nvPr/>
          </p:nvSpPr>
          <p:spPr>
            <a:xfrm>
              <a:off x="5292080" y="148478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Oval 65"/>
            <p:cNvSpPr/>
            <p:nvPr/>
          </p:nvSpPr>
          <p:spPr>
            <a:xfrm>
              <a:off x="5148064" y="2132856"/>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Oval 66"/>
            <p:cNvSpPr/>
            <p:nvPr/>
          </p:nvSpPr>
          <p:spPr>
            <a:xfrm>
              <a:off x="5868144" y="256490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8" name="Oval 67"/>
            <p:cNvSpPr/>
            <p:nvPr/>
          </p:nvSpPr>
          <p:spPr>
            <a:xfrm>
              <a:off x="4788024" y="2060848"/>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9" name="Oval 68"/>
            <p:cNvSpPr/>
            <p:nvPr/>
          </p:nvSpPr>
          <p:spPr>
            <a:xfrm>
              <a:off x="5652120" y="191683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Oval 69"/>
            <p:cNvSpPr/>
            <p:nvPr/>
          </p:nvSpPr>
          <p:spPr>
            <a:xfrm>
              <a:off x="5364088" y="256490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09" name="Group 108"/>
          <p:cNvGrpSpPr/>
          <p:nvPr/>
        </p:nvGrpSpPr>
        <p:grpSpPr>
          <a:xfrm>
            <a:off x="4788024" y="3429000"/>
            <a:ext cx="1224136" cy="1296144"/>
            <a:chOff x="4788024" y="1412776"/>
            <a:chExt cx="1224136" cy="1296144"/>
          </a:xfrm>
        </p:grpSpPr>
        <p:sp>
          <p:nvSpPr>
            <p:cNvPr id="110" name="Oval 109"/>
            <p:cNvSpPr/>
            <p:nvPr/>
          </p:nvSpPr>
          <p:spPr>
            <a:xfrm>
              <a:off x="5796136" y="155679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1" name="Oval 110"/>
            <p:cNvSpPr/>
            <p:nvPr/>
          </p:nvSpPr>
          <p:spPr>
            <a:xfrm>
              <a:off x="5724128" y="227687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2" name="Oval 111"/>
            <p:cNvSpPr/>
            <p:nvPr/>
          </p:nvSpPr>
          <p:spPr>
            <a:xfrm>
              <a:off x="4860032" y="2420888"/>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3" name="Oval 112"/>
            <p:cNvSpPr/>
            <p:nvPr/>
          </p:nvSpPr>
          <p:spPr>
            <a:xfrm>
              <a:off x="5076056" y="1628800"/>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4" name="Oval 113"/>
            <p:cNvSpPr/>
            <p:nvPr/>
          </p:nvSpPr>
          <p:spPr>
            <a:xfrm>
              <a:off x="4788024" y="1412776"/>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5" name="Oval 114"/>
            <p:cNvSpPr/>
            <p:nvPr/>
          </p:nvSpPr>
          <p:spPr>
            <a:xfrm>
              <a:off x="5292080" y="148478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6" name="Oval 115"/>
            <p:cNvSpPr/>
            <p:nvPr/>
          </p:nvSpPr>
          <p:spPr>
            <a:xfrm>
              <a:off x="5148064" y="2132856"/>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7" name="Oval 116"/>
            <p:cNvSpPr/>
            <p:nvPr/>
          </p:nvSpPr>
          <p:spPr>
            <a:xfrm>
              <a:off x="5868144" y="256490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8" name="Oval 117"/>
            <p:cNvSpPr/>
            <p:nvPr/>
          </p:nvSpPr>
          <p:spPr>
            <a:xfrm>
              <a:off x="4788024" y="2060848"/>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0" name="Oval 119"/>
            <p:cNvSpPr/>
            <p:nvPr/>
          </p:nvSpPr>
          <p:spPr>
            <a:xfrm>
              <a:off x="5652120" y="191683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1" name="Oval 120"/>
            <p:cNvSpPr/>
            <p:nvPr/>
          </p:nvSpPr>
          <p:spPr>
            <a:xfrm>
              <a:off x="5364088" y="256490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22" name="Group 121"/>
          <p:cNvGrpSpPr/>
          <p:nvPr/>
        </p:nvGrpSpPr>
        <p:grpSpPr>
          <a:xfrm>
            <a:off x="3347864" y="1988840"/>
            <a:ext cx="1224136" cy="1296144"/>
            <a:chOff x="4788024" y="1412776"/>
            <a:chExt cx="1224136" cy="1296144"/>
          </a:xfrm>
        </p:grpSpPr>
        <p:sp>
          <p:nvSpPr>
            <p:cNvPr id="124" name="Oval 123"/>
            <p:cNvSpPr/>
            <p:nvPr/>
          </p:nvSpPr>
          <p:spPr>
            <a:xfrm>
              <a:off x="5796136" y="155679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5" name="Oval 124"/>
            <p:cNvSpPr/>
            <p:nvPr/>
          </p:nvSpPr>
          <p:spPr>
            <a:xfrm>
              <a:off x="5724128" y="227687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6" name="Oval 125"/>
            <p:cNvSpPr/>
            <p:nvPr/>
          </p:nvSpPr>
          <p:spPr>
            <a:xfrm>
              <a:off x="4860032" y="2420888"/>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7" name="Oval 126"/>
            <p:cNvSpPr/>
            <p:nvPr/>
          </p:nvSpPr>
          <p:spPr>
            <a:xfrm>
              <a:off x="5076056" y="1628800"/>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8" name="Oval 127"/>
            <p:cNvSpPr/>
            <p:nvPr/>
          </p:nvSpPr>
          <p:spPr>
            <a:xfrm>
              <a:off x="4788024" y="1412776"/>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0" name="Oval 129"/>
            <p:cNvSpPr/>
            <p:nvPr/>
          </p:nvSpPr>
          <p:spPr>
            <a:xfrm>
              <a:off x="5292080" y="148478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1" name="Oval 130"/>
            <p:cNvSpPr/>
            <p:nvPr/>
          </p:nvSpPr>
          <p:spPr>
            <a:xfrm>
              <a:off x="5148064" y="2132856"/>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2" name="Oval 131"/>
            <p:cNvSpPr/>
            <p:nvPr/>
          </p:nvSpPr>
          <p:spPr>
            <a:xfrm>
              <a:off x="5868144" y="256490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3" name="Oval 132"/>
            <p:cNvSpPr/>
            <p:nvPr/>
          </p:nvSpPr>
          <p:spPr>
            <a:xfrm>
              <a:off x="4788024" y="2060848"/>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4" name="Oval 133"/>
            <p:cNvSpPr/>
            <p:nvPr/>
          </p:nvSpPr>
          <p:spPr>
            <a:xfrm>
              <a:off x="5652120" y="191683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5" name="Oval 134"/>
            <p:cNvSpPr/>
            <p:nvPr/>
          </p:nvSpPr>
          <p:spPr>
            <a:xfrm>
              <a:off x="5364088" y="256490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136" name="Group 135"/>
          <p:cNvGrpSpPr/>
          <p:nvPr/>
        </p:nvGrpSpPr>
        <p:grpSpPr>
          <a:xfrm>
            <a:off x="3347864" y="3429000"/>
            <a:ext cx="1224136" cy="1296144"/>
            <a:chOff x="4788024" y="1412776"/>
            <a:chExt cx="1224136" cy="1296144"/>
          </a:xfrm>
        </p:grpSpPr>
        <p:sp>
          <p:nvSpPr>
            <p:cNvPr id="137" name="Oval 136"/>
            <p:cNvSpPr/>
            <p:nvPr/>
          </p:nvSpPr>
          <p:spPr>
            <a:xfrm>
              <a:off x="5796136" y="155679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8" name="Oval 137"/>
            <p:cNvSpPr/>
            <p:nvPr/>
          </p:nvSpPr>
          <p:spPr>
            <a:xfrm>
              <a:off x="5724128" y="227687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9" name="Oval 138"/>
            <p:cNvSpPr/>
            <p:nvPr/>
          </p:nvSpPr>
          <p:spPr>
            <a:xfrm>
              <a:off x="4860032" y="2420888"/>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1" name="Oval 140"/>
            <p:cNvSpPr/>
            <p:nvPr/>
          </p:nvSpPr>
          <p:spPr>
            <a:xfrm>
              <a:off x="5076056" y="1628800"/>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2" name="Oval 141"/>
            <p:cNvSpPr/>
            <p:nvPr/>
          </p:nvSpPr>
          <p:spPr>
            <a:xfrm>
              <a:off x="4788024" y="1412776"/>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3" name="Oval 142"/>
            <p:cNvSpPr/>
            <p:nvPr/>
          </p:nvSpPr>
          <p:spPr>
            <a:xfrm>
              <a:off x="5292080" y="148478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4" name="Oval 143"/>
            <p:cNvSpPr/>
            <p:nvPr/>
          </p:nvSpPr>
          <p:spPr>
            <a:xfrm>
              <a:off x="5148064" y="2132856"/>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5" name="Oval 144"/>
            <p:cNvSpPr/>
            <p:nvPr/>
          </p:nvSpPr>
          <p:spPr>
            <a:xfrm>
              <a:off x="5868144" y="256490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6" name="Oval 145"/>
            <p:cNvSpPr/>
            <p:nvPr/>
          </p:nvSpPr>
          <p:spPr>
            <a:xfrm>
              <a:off x="4788024" y="2060848"/>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7" name="Oval 146"/>
            <p:cNvSpPr/>
            <p:nvPr/>
          </p:nvSpPr>
          <p:spPr>
            <a:xfrm>
              <a:off x="5652120" y="1916832"/>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9" name="Oval 148"/>
            <p:cNvSpPr/>
            <p:nvPr/>
          </p:nvSpPr>
          <p:spPr>
            <a:xfrm>
              <a:off x="5364088" y="2564904"/>
              <a:ext cx="144016" cy="144016"/>
            </a:xfrm>
            <a:prstGeom prst="ellipse">
              <a:avLst/>
            </a:prstGeom>
            <a:solidFill>
              <a:schemeClr val="tx1">
                <a:lumMod val="65000"/>
              </a:schemeClr>
            </a:solidFill>
            <a:ln>
              <a:solidFill>
                <a:schemeClr val="tx1"/>
              </a:solid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cxnSp>
        <p:nvCxnSpPr>
          <p:cNvPr id="119" name="Straight Connector 118"/>
          <p:cNvCxnSpPr/>
          <p:nvPr/>
        </p:nvCxnSpPr>
        <p:spPr>
          <a:xfrm flipH="1">
            <a:off x="3995936" y="2132856"/>
            <a:ext cx="1008112" cy="158417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3995936" y="3717032"/>
            <a:ext cx="1224136" cy="36004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5004048" y="2132856"/>
            <a:ext cx="216024" cy="194421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fade">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par>
                                <p:cTn id="27" presetID="10" presetClass="entr" presetSubtype="0" fill="hold" nodeType="with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fade">
                                      <p:cBhvr>
                                        <p:cTn id="29" dur="500"/>
                                        <p:tgtEl>
                                          <p:spTgt spid="122"/>
                                        </p:tgtEl>
                                      </p:cBhvr>
                                    </p:animEffect>
                                  </p:childTnLst>
                                </p:cTn>
                              </p:par>
                              <p:par>
                                <p:cTn id="30" presetID="10" presetClass="entr" presetSubtype="0" fill="hold" nodeType="with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Coverage Sampling </a:t>
            </a:r>
            <a:r>
              <a:rPr lang="en-US" dirty="0" err="1" smtClean="0"/>
              <a:t>Antialiasing</a:t>
            </a:r>
            <a:endParaRPr lang="en-US" dirty="0"/>
          </a:p>
        </p:txBody>
      </p:sp>
      <p:pic>
        <p:nvPicPr>
          <p:cNvPr id="67586" name="Picture 2"/>
          <p:cNvPicPr>
            <a:picLocks noChangeAspect="1" noChangeArrowheads="1"/>
          </p:cNvPicPr>
          <p:nvPr/>
        </p:nvPicPr>
        <p:blipFill>
          <a:blip r:embed="rId3" cstate="print"/>
          <a:srcRect/>
          <a:stretch>
            <a:fillRect/>
          </a:stretch>
        </p:blipFill>
        <p:spPr bwMode="auto">
          <a:xfrm>
            <a:off x="395288" y="2009775"/>
            <a:ext cx="8353425" cy="2838450"/>
          </a:xfrm>
          <a:prstGeom prst="rect">
            <a:avLst/>
          </a:prstGeom>
          <a:noFill/>
          <a:ln w="9525">
            <a:noFill/>
            <a:miter lim="800000"/>
            <a:headEnd/>
            <a:tailEnd/>
          </a:ln>
        </p:spPr>
      </p:pic>
      <p:sp>
        <p:nvSpPr>
          <p:cNvPr id="72" name="Content Placeholder 3"/>
          <p:cNvSpPr txBox="1">
            <a:spLocks/>
          </p:cNvSpPr>
          <p:nvPr/>
        </p:nvSpPr>
        <p:spPr>
          <a:xfrm>
            <a:off x="3203848" y="5085184"/>
            <a:ext cx="2520280" cy="1081296"/>
          </a:xfrm>
          <a:prstGeom prst="rect">
            <a:avLst/>
          </a:prstGeom>
        </p:spPr>
        <p:txBody>
          <a:bodyPr lIns="144000" tIns="144000">
            <a:normAutofit fontScale="92500" lnSpcReduction="10000"/>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16x OSAA</a:t>
            </a:r>
          </a:p>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dirty="0" smtClean="0">
                <a:latin typeface="Calibri" pitchFamily="34" charset="0"/>
                <a:cs typeface="+mn-cs"/>
              </a:rPr>
              <a:t>Time x11</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73" name="Content Placeholder 3"/>
          <p:cNvSpPr txBox="1">
            <a:spLocks/>
          </p:cNvSpPr>
          <p:nvPr/>
        </p:nvSpPr>
        <p:spPr>
          <a:xfrm>
            <a:off x="6012160" y="5085184"/>
            <a:ext cx="2520280" cy="1081296"/>
          </a:xfrm>
          <a:prstGeom prst="rect">
            <a:avLst/>
          </a:prstGeom>
        </p:spPr>
        <p:txBody>
          <a:bodyPr lIns="144000" tIns="144000">
            <a:normAutofit fontScale="92500" lnSpcReduction="10000"/>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CSAA (4+12)</a:t>
            </a:r>
          </a:p>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dirty="0" smtClean="0">
                <a:latin typeface="Calibri" pitchFamily="34" charset="0"/>
                <a:cs typeface="+mn-cs"/>
              </a:rPr>
              <a:t>Time x4.3</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75" name="Content Placeholder 3"/>
          <p:cNvSpPr txBox="1">
            <a:spLocks/>
          </p:cNvSpPr>
          <p:nvPr/>
        </p:nvSpPr>
        <p:spPr>
          <a:xfrm>
            <a:off x="395536" y="5085184"/>
            <a:ext cx="2520280" cy="1081296"/>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No AA</a:t>
            </a: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Raw performance</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79512" y="1196752"/>
            <a:ext cx="8748464" cy="4984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4572000" y="3140968"/>
            <a:ext cx="1656184" cy="144016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691111" y="3212976"/>
            <a:ext cx="1646582" cy="489100"/>
          </a:xfrm>
          <a:prstGeom prst="line">
            <a:avLst/>
          </a:prstGeom>
          <a:ln w="25400">
            <a:solidFill>
              <a:schemeClr val="tx1">
                <a:lumMod val="75000"/>
              </a:schemeClr>
            </a:solidFill>
            <a:prstDash val="lgDash"/>
            <a:tailEnd type="stealth" w="lg" len="lg"/>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3560936" y="3501256"/>
            <a:ext cx="222250" cy="438150"/>
          </a:xfrm>
          <a:custGeom>
            <a:avLst/>
            <a:gdLst>
              <a:gd name="connsiteX0" fmla="*/ 0 w 222250"/>
              <a:gd name="connsiteY0" fmla="*/ 292100 h 438150"/>
              <a:gd name="connsiteX1" fmla="*/ 222250 w 222250"/>
              <a:gd name="connsiteY1" fmla="*/ 438150 h 438150"/>
              <a:gd name="connsiteX2" fmla="*/ 219075 w 222250"/>
              <a:gd name="connsiteY2" fmla="*/ 142875 h 438150"/>
              <a:gd name="connsiteX3" fmla="*/ 6350 w 222250"/>
              <a:gd name="connsiteY3" fmla="*/ 0 h 438150"/>
              <a:gd name="connsiteX4" fmla="*/ 0 w 222250"/>
              <a:gd name="connsiteY4" fmla="*/ 29210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 h="438150">
                <a:moveTo>
                  <a:pt x="0" y="292100"/>
                </a:moveTo>
                <a:lnTo>
                  <a:pt x="222250" y="438150"/>
                </a:lnTo>
                <a:cubicBezTo>
                  <a:pt x="221192" y="339725"/>
                  <a:pt x="220133" y="241300"/>
                  <a:pt x="219075" y="142875"/>
                </a:cubicBezTo>
                <a:lnTo>
                  <a:pt x="6350" y="0"/>
                </a:lnTo>
                <a:lnTo>
                  <a:pt x="0" y="292100"/>
                </a:lnTo>
                <a:close/>
              </a:path>
            </a:pathLst>
          </a:cu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main goal</a:t>
            </a:r>
            <a:endParaRPr lang="en-US" dirty="0"/>
          </a:p>
        </p:txBody>
      </p:sp>
      <p:sp>
        <p:nvSpPr>
          <p:cNvPr id="3" name="Text Placeholder 2"/>
          <p:cNvSpPr>
            <a:spLocks noGrp="1"/>
          </p:cNvSpPr>
          <p:nvPr>
            <p:ph type="body" sz="quarter" idx="10"/>
          </p:nvPr>
        </p:nvSpPr>
        <p:spPr/>
        <p:txBody>
          <a:bodyPr/>
          <a:lstStyle/>
          <a:p>
            <a:endParaRPr lang="en-US" dirty="0"/>
          </a:p>
        </p:txBody>
      </p:sp>
      <p:cxnSp>
        <p:nvCxnSpPr>
          <p:cNvPr id="11" name="Straight Connector 10"/>
          <p:cNvCxnSpPr/>
          <p:nvPr/>
        </p:nvCxnSpPr>
        <p:spPr>
          <a:xfrm>
            <a:off x="2915816" y="2492896"/>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31840" y="2636912"/>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47864" y="2780928"/>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63888" y="2924944"/>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79912" y="3068960"/>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3212976"/>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5816" y="2492896"/>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15816" y="2780928"/>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5816" y="3068960"/>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15816" y="3356992"/>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15816" y="3645024"/>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15816" y="3933056"/>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572000" y="2276872"/>
            <a:ext cx="1512168" cy="86409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4168" y="2276872"/>
            <a:ext cx="144016" cy="230425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691680" y="3702075"/>
            <a:ext cx="1997050" cy="591021"/>
          </a:xfrm>
          <a:prstGeom prst="line">
            <a:avLst/>
          </a:prstGeom>
          <a:ln w="25400">
            <a:solidFill>
              <a:schemeClr val="tx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0"/>
          </p:nvPr>
        </p:nvSpPr>
        <p:spPr/>
        <p:txBody>
          <a:bodyPr/>
          <a:lstStyle/>
          <a:p>
            <a:r>
              <a:rPr lang="en-US" dirty="0" smtClean="0"/>
              <a:t>What to bring home</a:t>
            </a:r>
            <a:endParaRPr lang="en-US" dirty="0"/>
          </a:p>
        </p:txBody>
      </p:sp>
      <p:sp>
        <p:nvSpPr>
          <p:cNvPr id="4" name="Content Placeholder 3"/>
          <p:cNvSpPr>
            <a:spLocks noGrp="1"/>
          </p:cNvSpPr>
          <p:nvPr>
            <p:ph idx="1"/>
          </p:nvPr>
        </p:nvSpPr>
        <p:spPr/>
        <p:txBody>
          <a:bodyPr/>
          <a:lstStyle/>
          <a:p>
            <a:r>
              <a:rPr lang="en-US" dirty="0" smtClean="0"/>
              <a:t>3D </a:t>
            </a:r>
            <a:r>
              <a:rPr lang="en-US" dirty="0" err="1" smtClean="0"/>
              <a:t>Rasterization</a:t>
            </a:r>
            <a:endParaRPr lang="en-US" dirty="0" smtClean="0"/>
          </a:p>
          <a:p>
            <a:pPr lvl="1"/>
            <a:r>
              <a:rPr lang="en-US" dirty="0" smtClean="0"/>
              <a:t>Poses ray tracing as </a:t>
            </a:r>
            <a:r>
              <a:rPr lang="en-US" dirty="0" err="1" smtClean="0"/>
              <a:t>rasterization</a:t>
            </a:r>
            <a:endParaRPr lang="en-US" dirty="0" smtClean="0"/>
          </a:p>
          <a:p>
            <a:r>
              <a:rPr lang="en-US" dirty="0" smtClean="0"/>
              <a:t>Transfer of old ideas</a:t>
            </a:r>
          </a:p>
          <a:p>
            <a:pPr lvl="1"/>
            <a:r>
              <a:rPr lang="en-US" dirty="0" smtClean="0"/>
              <a:t>CSAA, binning</a:t>
            </a:r>
          </a:p>
          <a:p>
            <a:r>
              <a:rPr lang="en-US" dirty="0" smtClean="0"/>
              <a:t>New ideas</a:t>
            </a:r>
          </a:p>
          <a:p>
            <a:pPr lvl="1"/>
            <a:r>
              <a:rPr lang="en-US" dirty="0" smtClean="0"/>
              <a:t>Frustum splitting, Non-planar viewports</a:t>
            </a:r>
          </a:p>
          <a:p>
            <a:pPr lvl="1"/>
            <a:endParaRPr lang="en-US" dirty="0" smtClean="0"/>
          </a:p>
          <a:p>
            <a:r>
              <a:rPr lang="en-US" dirty="0" smtClean="0"/>
              <a:t>Future work</a:t>
            </a:r>
          </a:p>
          <a:p>
            <a:pPr lvl="1"/>
            <a:r>
              <a:rPr lang="en-US" dirty="0" smtClean="0"/>
              <a:t>More general frusta</a:t>
            </a:r>
          </a:p>
          <a:p>
            <a:pPr lvl="1"/>
            <a:r>
              <a:rPr lang="en-US" dirty="0" smtClean="0"/>
              <a:t>Unified software rasterization pipeline</a:t>
            </a:r>
          </a:p>
          <a:p>
            <a:pPr lvl="1"/>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cs-CZ" dirty="0" smtClean="0"/>
              <a:t>Tomáš Davidovič</a:t>
            </a:r>
            <a:endParaRPr lang="bg-BG" dirty="0"/>
          </a:p>
        </p:txBody>
      </p:sp>
      <p:pic>
        <p:nvPicPr>
          <p:cNvPr id="68610" name="Picture 2"/>
          <p:cNvPicPr>
            <a:picLocks noChangeAspect="1" noChangeArrowheads="1"/>
          </p:cNvPicPr>
          <p:nvPr/>
        </p:nvPicPr>
        <p:blipFill>
          <a:blip r:embed="rId3" cstate="print"/>
          <a:srcRect/>
          <a:stretch>
            <a:fillRect/>
          </a:stretch>
        </p:blipFill>
        <p:spPr bwMode="auto">
          <a:xfrm>
            <a:off x="0" y="2564904"/>
            <a:ext cx="2267744" cy="2267744"/>
          </a:xfrm>
          <a:prstGeom prst="rect">
            <a:avLst/>
          </a:prstGeom>
          <a:noFill/>
          <a:ln w="9525">
            <a:noFill/>
            <a:miter lim="800000"/>
            <a:headEnd/>
            <a:tailEnd/>
          </a:ln>
        </p:spPr>
      </p:pic>
      <p:pic>
        <p:nvPicPr>
          <p:cNvPr id="68611" name="Picture 3"/>
          <p:cNvPicPr>
            <a:picLocks noChangeAspect="1" noChangeArrowheads="1"/>
          </p:cNvPicPr>
          <p:nvPr/>
        </p:nvPicPr>
        <p:blipFill>
          <a:blip r:embed="rId4" cstate="print"/>
          <a:srcRect/>
          <a:stretch>
            <a:fillRect/>
          </a:stretch>
        </p:blipFill>
        <p:spPr bwMode="auto">
          <a:xfrm>
            <a:off x="2267744" y="2564904"/>
            <a:ext cx="4536504" cy="2268252"/>
          </a:xfrm>
          <a:prstGeom prst="rect">
            <a:avLst/>
          </a:prstGeom>
          <a:noFill/>
          <a:ln w="9525">
            <a:noFill/>
            <a:miter lim="800000"/>
            <a:headEnd/>
            <a:tailEnd/>
          </a:ln>
        </p:spPr>
      </p:pic>
      <p:pic>
        <p:nvPicPr>
          <p:cNvPr id="68612" name="Picture 4"/>
          <p:cNvPicPr>
            <a:picLocks noChangeAspect="1" noChangeArrowheads="1"/>
          </p:cNvPicPr>
          <p:nvPr/>
        </p:nvPicPr>
        <p:blipFill>
          <a:blip r:embed="rId5" cstate="print"/>
          <a:srcRect/>
          <a:stretch>
            <a:fillRect/>
          </a:stretch>
        </p:blipFill>
        <p:spPr bwMode="auto">
          <a:xfrm>
            <a:off x="6804248" y="2564904"/>
            <a:ext cx="2304256" cy="23042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p:cNvSpPr/>
          <p:nvPr/>
        </p:nvSpPr>
        <p:spPr>
          <a:xfrm>
            <a:off x="3676650" y="2209800"/>
            <a:ext cx="3962400" cy="3747002"/>
          </a:xfrm>
          <a:custGeom>
            <a:avLst/>
            <a:gdLst>
              <a:gd name="connsiteX0" fmla="*/ 2400300 w 3962400"/>
              <a:gd name="connsiteY0" fmla="*/ 0 h 3747002"/>
              <a:gd name="connsiteX1" fmla="*/ 19050 w 3962400"/>
              <a:gd name="connsiteY1" fmla="*/ 1657350 h 3747002"/>
              <a:gd name="connsiteX2" fmla="*/ 0 w 3962400"/>
              <a:gd name="connsiteY2" fmla="*/ 3267075 h 3747002"/>
              <a:gd name="connsiteX3" fmla="*/ 247650 w 3962400"/>
              <a:gd name="connsiteY3" fmla="*/ 3429000 h 3747002"/>
              <a:gd name="connsiteX4" fmla="*/ 352425 w 3962400"/>
              <a:gd name="connsiteY4" fmla="*/ 3457575 h 3747002"/>
              <a:gd name="connsiteX5" fmla="*/ 457200 w 3962400"/>
              <a:gd name="connsiteY5" fmla="*/ 3495675 h 3747002"/>
              <a:gd name="connsiteX6" fmla="*/ 590550 w 3962400"/>
              <a:gd name="connsiteY6" fmla="*/ 3543300 h 3747002"/>
              <a:gd name="connsiteX7" fmla="*/ 647700 w 3962400"/>
              <a:gd name="connsiteY7" fmla="*/ 3571875 h 3747002"/>
              <a:gd name="connsiteX8" fmla="*/ 723900 w 3962400"/>
              <a:gd name="connsiteY8" fmla="*/ 3590925 h 3747002"/>
              <a:gd name="connsiteX9" fmla="*/ 790575 w 3962400"/>
              <a:gd name="connsiteY9" fmla="*/ 3619500 h 3747002"/>
              <a:gd name="connsiteX10" fmla="*/ 866775 w 3962400"/>
              <a:gd name="connsiteY10" fmla="*/ 3638550 h 3747002"/>
              <a:gd name="connsiteX11" fmla="*/ 933450 w 3962400"/>
              <a:gd name="connsiteY11" fmla="*/ 3667125 h 3747002"/>
              <a:gd name="connsiteX12" fmla="*/ 1009650 w 3962400"/>
              <a:gd name="connsiteY12" fmla="*/ 3676650 h 3747002"/>
              <a:gd name="connsiteX13" fmla="*/ 1085850 w 3962400"/>
              <a:gd name="connsiteY13" fmla="*/ 3695700 h 3747002"/>
              <a:gd name="connsiteX14" fmla="*/ 1152525 w 3962400"/>
              <a:gd name="connsiteY14" fmla="*/ 3705225 h 3747002"/>
              <a:gd name="connsiteX15" fmla="*/ 1247775 w 3962400"/>
              <a:gd name="connsiteY15" fmla="*/ 3733800 h 3747002"/>
              <a:gd name="connsiteX16" fmla="*/ 1295400 w 3962400"/>
              <a:gd name="connsiteY16" fmla="*/ 3743325 h 3747002"/>
              <a:gd name="connsiteX17" fmla="*/ 2333625 w 3962400"/>
              <a:gd name="connsiteY17" fmla="*/ 3733800 h 3747002"/>
              <a:gd name="connsiteX18" fmla="*/ 2381250 w 3962400"/>
              <a:gd name="connsiteY18" fmla="*/ 3724275 h 3747002"/>
              <a:gd name="connsiteX19" fmla="*/ 2457450 w 3962400"/>
              <a:gd name="connsiteY19" fmla="*/ 3714750 h 3747002"/>
              <a:gd name="connsiteX20" fmla="*/ 2495550 w 3962400"/>
              <a:gd name="connsiteY20" fmla="*/ 3705225 h 3747002"/>
              <a:gd name="connsiteX21" fmla="*/ 2609850 w 3962400"/>
              <a:gd name="connsiteY21" fmla="*/ 3686175 h 3747002"/>
              <a:gd name="connsiteX22" fmla="*/ 2686050 w 3962400"/>
              <a:gd name="connsiteY22" fmla="*/ 3667125 h 3747002"/>
              <a:gd name="connsiteX23" fmla="*/ 2733675 w 3962400"/>
              <a:gd name="connsiteY23" fmla="*/ 3638550 h 3747002"/>
              <a:gd name="connsiteX24" fmla="*/ 2781300 w 3962400"/>
              <a:gd name="connsiteY24" fmla="*/ 3619500 h 3747002"/>
              <a:gd name="connsiteX25" fmla="*/ 2867025 w 3962400"/>
              <a:gd name="connsiteY25" fmla="*/ 3552825 h 3747002"/>
              <a:gd name="connsiteX26" fmla="*/ 2952750 w 3962400"/>
              <a:gd name="connsiteY26" fmla="*/ 3495675 h 3747002"/>
              <a:gd name="connsiteX27" fmla="*/ 3000375 w 3962400"/>
              <a:gd name="connsiteY27" fmla="*/ 3467100 h 3747002"/>
              <a:gd name="connsiteX28" fmla="*/ 3086100 w 3962400"/>
              <a:gd name="connsiteY28" fmla="*/ 3400425 h 3747002"/>
              <a:gd name="connsiteX29" fmla="*/ 3162300 w 3962400"/>
              <a:gd name="connsiteY29" fmla="*/ 3352800 h 3747002"/>
              <a:gd name="connsiteX30" fmla="*/ 3257550 w 3962400"/>
              <a:gd name="connsiteY30" fmla="*/ 3305175 h 3747002"/>
              <a:gd name="connsiteX31" fmla="*/ 3314700 w 3962400"/>
              <a:gd name="connsiteY31" fmla="*/ 3267075 h 3747002"/>
              <a:gd name="connsiteX32" fmla="*/ 3400425 w 3962400"/>
              <a:gd name="connsiteY32" fmla="*/ 3209925 h 3747002"/>
              <a:gd name="connsiteX33" fmla="*/ 3476625 w 3962400"/>
              <a:gd name="connsiteY33" fmla="*/ 3105150 h 3747002"/>
              <a:gd name="connsiteX34" fmla="*/ 3505200 w 3962400"/>
              <a:gd name="connsiteY34" fmla="*/ 3048000 h 3747002"/>
              <a:gd name="connsiteX35" fmla="*/ 3543300 w 3962400"/>
              <a:gd name="connsiteY35" fmla="*/ 2962275 h 3747002"/>
              <a:gd name="connsiteX36" fmla="*/ 3562350 w 3962400"/>
              <a:gd name="connsiteY36" fmla="*/ 2876550 h 3747002"/>
              <a:gd name="connsiteX37" fmla="*/ 3581400 w 3962400"/>
              <a:gd name="connsiteY37" fmla="*/ 2828925 h 3747002"/>
              <a:gd name="connsiteX38" fmla="*/ 3600450 w 3962400"/>
              <a:gd name="connsiteY38" fmla="*/ 2562225 h 3747002"/>
              <a:gd name="connsiteX39" fmla="*/ 3609975 w 3962400"/>
              <a:gd name="connsiteY39" fmla="*/ 2524125 h 3747002"/>
              <a:gd name="connsiteX40" fmla="*/ 3619500 w 3962400"/>
              <a:gd name="connsiteY40" fmla="*/ 2457450 h 3747002"/>
              <a:gd name="connsiteX41" fmla="*/ 3629025 w 3962400"/>
              <a:gd name="connsiteY41" fmla="*/ 2352675 h 3747002"/>
              <a:gd name="connsiteX42" fmla="*/ 3638550 w 3962400"/>
              <a:gd name="connsiteY42" fmla="*/ 2314575 h 3747002"/>
              <a:gd name="connsiteX43" fmla="*/ 3648075 w 3962400"/>
              <a:gd name="connsiteY43" fmla="*/ 2266950 h 3747002"/>
              <a:gd name="connsiteX44" fmla="*/ 3676650 w 3962400"/>
              <a:gd name="connsiteY44" fmla="*/ 2181225 h 3747002"/>
              <a:gd name="connsiteX45" fmla="*/ 3705225 w 3962400"/>
              <a:gd name="connsiteY45" fmla="*/ 2085975 h 3747002"/>
              <a:gd name="connsiteX46" fmla="*/ 3724275 w 3962400"/>
              <a:gd name="connsiteY46" fmla="*/ 2028825 h 3747002"/>
              <a:gd name="connsiteX47" fmla="*/ 3733800 w 3962400"/>
              <a:gd name="connsiteY47" fmla="*/ 1943100 h 3747002"/>
              <a:gd name="connsiteX48" fmla="*/ 3752850 w 3962400"/>
              <a:gd name="connsiteY48" fmla="*/ 1885950 h 3747002"/>
              <a:gd name="connsiteX49" fmla="*/ 3771900 w 3962400"/>
              <a:gd name="connsiteY49" fmla="*/ 1809750 h 3747002"/>
              <a:gd name="connsiteX50" fmla="*/ 3781425 w 3962400"/>
              <a:gd name="connsiteY50" fmla="*/ 1743075 h 3747002"/>
              <a:gd name="connsiteX51" fmla="*/ 3790950 w 3962400"/>
              <a:gd name="connsiteY51" fmla="*/ 1714500 h 3747002"/>
              <a:gd name="connsiteX52" fmla="*/ 3810000 w 3962400"/>
              <a:gd name="connsiteY52" fmla="*/ 1638300 h 3747002"/>
              <a:gd name="connsiteX53" fmla="*/ 3810000 w 3962400"/>
              <a:gd name="connsiteY53" fmla="*/ 1638300 h 3747002"/>
              <a:gd name="connsiteX54" fmla="*/ 3819525 w 3962400"/>
              <a:gd name="connsiteY54" fmla="*/ 1571625 h 3747002"/>
              <a:gd name="connsiteX55" fmla="*/ 3867150 w 3962400"/>
              <a:gd name="connsiteY55" fmla="*/ 1409700 h 3747002"/>
              <a:gd name="connsiteX56" fmla="*/ 3886200 w 3962400"/>
              <a:gd name="connsiteY56" fmla="*/ 1362075 h 3747002"/>
              <a:gd name="connsiteX57" fmla="*/ 3905250 w 3962400"/>
              <a:gd name="connsiteY57" fmla="*/ 1323975 h 3747002"/>
              <a:gd name="connsiteX58" fmla="*/ 3914775 w 3962400"/>
              <a:gd name="connsiteY58" fmla="*/ 1285875 h 3747002"/>
              <a:gd name="connsiteX59" fmla="*/ 3933825 w 3962400"/>
              <a:gd name="connsiteY59" fmla="*/ 1228725 h 3747002"/>
              <a:gd name="connsiteX60" fmla="*/ 3943350 w 3962400"/>
              <a:gd name="connsiteY60" fmla="*/ 1200150 h 3747002"/>
              <a:gd name="connsiteX61" fmla="*/ 3962400 w 3962400"/>
              <a:gd name="connsiteY61" fmla="*/ 1123950 h 3747002"/>
              <a:gd name="connsiteX62" fmla="*/ 3952875 w 3962400"/>
              <a:gd name="connsiteY62" fmla="*/ 971550 h 3747002"/>
              <a:gd name="connsiteX63" fmla="*/ 3943350 w 3962400"/>
              <a:gd name="connsiteY63" fmla="*/ 914400 h 3747002"/>
              <a:gd name="connsiteX64" fmla="*/ 3933825 w 3962400"/>
              <a:gd name="connsiteY64" fmla="*/ 847725 h 3747002"/>
              <a:gd name="connsiteX65" fmla="*/ 3924300 w 3962400"/>
              <a:gd name="connsiteY65" fmla="*/ 800100 h 3747002"/>
              <a:gd name="connsiteX66" fmla="*/ 3905250 w 3962400"/>
              <a:gd name="connsiteY66" fmla="*/ 685800 h 3747002"/>
              <a:gd name="connsiteX67" fmla="*/ 3886200 w 3962400"/>
              <a:gd name="connsiteY67" fmla="*/ 628650 h 3747002"/>
              <a:gd name="connsiteX68" fmla="*/ 3867150 w 3962400"/>
              <a:gd name="connsiteY68" fmla="*/ 561975 h 3747002"/>
              <a:gd name="connsiteX69" fmla="*/ 3857625 w 3962400"/>
              <a:gd name="connsiteY69" fmla="*/ 523875 h 3747002"/>
              <a:gd name="connsiteX70" fmla="*/ 3819525 w 3962400"/>
              <a:gd name="connsiteY70" fmla="*/ 466725 h 3747002"/>
              <a:gd name="connsiteX71" fmla="*/ 3781425 w 3962400"/>
              <a:gd name="connsiteY71" fmla="*/ 428625 h 3747002"/>
              <a:gd name="connsiteX72" fmla="*/ 2400300 w 3962400"/>
              <a:gd name="connsiteY72" fmla="*/ 0 h 3747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2400" h="3747002">
                <a:moveTo>
                  <a:pt x="2400300" y="0"/>
                </a:moveTo>
                <a:lnTo>
                  <a:pt x="19050" y="1657350"/>
                </a:lnTo>
                <a:lnTo>
                  <a:pt x="0" y="3267075"/>
                </a:lnTo>
                <a:lnTo>
                  <a:pt x="247650" y="3429000"/>
                </a:lnTo>
                <a:cubicBezTo>
                  <a:pt x="282575" y="3438525"/>
                  <a:pt x="317695" y="3447360"/>
                  <a:pt x="352425" y="3457575"/>
                </a:cubicBezTo>
                <a:cubicBezTo>
                  <a:pt x="425118" y="3478955"/>
                  <a:pt x="391508" y="3471787"/>
                  <a:pt x="457200" y="3495675"/>
                </a:cubicBezTo>
                <a:cubicBezTo>
                  <a:pt x="520748" y="3518783"/>
                  <a:pt x="521671" y="3513781"/>
                  <a:pt x="590550" y="3543300"/>
                </a:cubicBezTo>
                <a:cubicBezTo>
                  <a:pt x="610126" y="3551690"/>
                  <a:pt x="627642" y="3564712"/>
                  <a:pt x="647700" y="3571875"/>
                </a:cubicBezTo>
                <a:cubicBezTo>
                  <a:pt x="672356" y="3580681"/>
                  <a:pt x="699062" y="3582646"/>
                  <a:pt x="723900" y="3590925"/>
                </a:cubicBezTo>
                <a:cubicBezTo>
                  <a:pt x="746839" y="3598571"/>
                  <a:pt x="767636" y="3611854"/>
                  <a:pt x="790575" y="3619500"/>
                </a:cubicBezTo>
                <a:cubicBezTo>
                  <a:pt x="815413" y="3627779"/>
                  <a:pt x="841937" y="3630271"/>
                  <a:pt x="866775" y="3638550"/>
                </a:cubicBezTo>
                <a:cubicBezTo>
                  <a:pt x="889714" y="3646196"/>
                  <a:pt x="910086" y="3660895"/>
                  <a:pt x="933450" y="3667125"/>
                </a:cubicBezTo>
                <a:cubicBezTo>
                  <a:pt x="958183" y="3673721"/>
                  <a:pt x="984491" y="3671933"/>
                  <a:pt x="1009650" y="3676650"/>
                </a:cubicBezTo>
                <a:cubicBezTo>
                  <a:pt x="1035383" y="3681475"/>
                  <a:pt x="1060177" y="3690565"/>
                  <a:pt x="1085850" y="3695700"/>
                </a:cubicBezTo>
                <a:cubicBezTo>
                  <a:pt x="1107865" y="3700103"/>
                  <a:pt x="1130573" y="3700521"/>
                  <a:pt x="1152525" y="3705225"/>
                </a:cubicBezTo>
                <a:cubicBezTo>
                  <a:pt x="1347486" y="3747002"/>
                  <a:pt x="1145741" y="3708292"/>
                  <a:pt x="1247775" y="3733800"/>
                </a:cubicBezTo>
                <a:cubicBezTo>
                  <a:pt x="1263481" y="3737727"/>
                  <a:pt x="1279525" y="3740150"/>
                  <a:pt x="1295400" y="3743325"/>
                </a:cubicBezTo>
                <a:lnTo>
                  <a:pt x="2333625" y="3733800"/>
                </a:lnTo>
                <a:cubicBezTo>
                  <a:pt x="2349812" y="3733516"/>
                  <a:pt x="2365249" y="3726737"/>
                  <a:pt x="2381250" y="3724275"/>
                </a:cubicBezTo>
                <a:cubicBezTo>
                  <a:pt x="2406550" y="3720383"/>
                  <a:pt x="2432201" y="3718958"/>
                  <a:pt x="2457450" y="3714750"/>
                </a:cubicBezTo>
                <a:cubicBezTo>
                  <a:pt x="2470363" y="3712598"/>
                  <a:pt x="2482683" y="3707637"/>
                  <a:pt x="2495550" y="3705225"/>
                </a:cubicBezTo>
                <a:cubicBezTo>
                  <a:pt x="2533514" y="3698107"/>
                  <a:pt x="2571975" y="3693750"/>
                  <a:pt x="2609850" y="3686175"/>
                </a:cubicBezTo>
                <a:cubicBezTo>
                  <a:pt x="2627964" y="3682552"/>
                  <a:pt x="2666524" y="3676888"/>
                  <a:pt x="2686050" y="3667125"/>
                </a:cubicBezTo>
                <a:cubicBezTo>
                  <a:pt x="2702609" y="3658846"/>
                  <a:pt x="2717116" y="3646829"/>
                  <a:pt x="2733675" y="3638550"/>
                </a:cubicBezTo>
                <a:cubicBezTo>
                  <a:pt x="2748968" y="3630904"/>
                  <a:pt x="2766918" y="3628746"/>
                  <a:pt x="2781300" y="3619500"/>
                </a:cubicBezTo>
                <a:cubicBezTo>
                  <a:pt x="2811751" y="3599924"/>
                  <a:pt x="2834646" y="3569014"/>
                  <a:pt x="2867025" y="3552825"/>
                </a:cubicBezTo>
                <a:cubicBezTo>
                  <a:pt x="2943812" y="3514432"/>
                  <a:pt x="2864681" y="3557323"/>
                  <a:pt x="2952750" y="3495675"/>
                </a:cubicBezTo>
                <a:cubicBezTo>
                  <a:pt x="2967917" y="3485058"/>
                  <a:pt x="2985310" y="3477861"/>
                  <a:pt x="3000375" y="3467100"/>
                </a:cubicBezTo>
                <a:cubicBezTo>
                  <a:pt x="3029833" y="3446059"/>
                  <a:pt x="3055058" y="3419050"/>
                  <a:pt x="3086100" y="3400425"/>
                </a:cubicBezTo>
                <a:cubicBezTo>
                  <a:pt x="3104028" y="3389668"/>
                  <a:pt x="3142754" y="3367460"/>
                  <a:pt x="3162300" y="3352800"/>
                </a:cubicBezTo>
                <a:cubicBezTo>
                  <a:pt x="3228046" y="3303491"/>
                  <a:pt x="3185627" y="3319560"/>
                  <a:pt x="3257550" y="3305175"/>
                </a:cubicBezTo>
                <a:cubicBezTo>
                  <a:pt x="3336377" y="3226348"/>
                  <a:pt x="3241182" y="3313024"/>
                  <a:pt x="3314700" y="3267075"/>
                </a:cubicBezTo>
                <a:cubicBezTo>
                  <a:pt x="3455610" y="3179006"/>
                  <a:pt x="3286732" y="3266771"/>
                  <a:pt x="3400425" y="3209925"/>
                </a:cubicBezTo>
                <a:cubicBezTo>
                  <a:pt x="3425825" y="3175000"/>
                  <a:pt x="3457312" y="3143776"/>
                  <a:pt x="3476625" y="3105150"/>
                </a:cubicBezTo>
                <a:cubicBezTo>
                  <a:pt x="3486150" y="3086100"/>
                  <a:pt x="3496387" y="3067389"/>
                  <a:pt x="3505200" y="3048000"/>
                </a:cubicBezTo>
                <a:cubicBezTo>
                  <a:pt x="3566008" y="2914221"/>
                  <a:pt x="3486304" y="3076266"/>
                  <a:pt x="3543300" y="2962275"/>
                </a:cubicBezTo>
                <a:cubicBezTo>
                  <a:pt x="3547075" y="2943402"/>
                  <a:pt x="3555624" y="2896727"/>
                  <a:pt x="3562350" y="2876550"/>
                </a:cubicBezTo>
                <a:cubicBezTo>
                  <a:pt x="3567757" y="2860330"/>
                  <a:pt x="3575050" y="2844800"/>
                  <a:pt x="3581400" y="2828925"/>
                </a:cubicBezTo>
                <a:cubicBezTo>
                  <a:pt x="3583153" y="2802624"/>
                  <a:pt x="3596393" y="2596711"/>
                  <a:pt x="3600450" y="2562225"/>
                </a:cubicBezTo>
                <a:cubicBezTo>
                  <a:pt x="3601980" y="2549224"/>
                  <a:pt x="3607633" y="2537005"/>
                  <a:pt x="3609975" y="2524125"/>
                </a:cubicBezTo>
                <a:cubicBezTo>
                  <a:pt x="3613991" y="2502036"/>
                  <a:pt x="3617021" y="2479763"/>
                  <a:pt x="3619500" y="2457450"/>
                </a:cubicBezTo>
                <a:cubicBezTo>
                  <a:pt x="3623373" y="2422595"/>
                  <a:pt x="3624390" y="2387436"/>
                  <a:pt x="3629025" y="2352675"/>
                </a:cubicBezTo>
                <a:cubicBezTo>
                  <a:pt x="3630755" y="2339699"/>
                  <a:pt x="3635710" y="2327354"/>
                  <a:pt x="3638550" y="2314575"/>
                </a:cubicBezTo>
                <a:cubicBezTo>
                  <a:pt x="3642062" y="2298771"/>
                  <a:pt x="3645179" y="2282878"/>
                  <a:pt x="3648075" y="2266950"/>
                </a:cubicBezTo>
                <a:cubicBezTo>
                  <a:pt x="3660908" y="2196369"/>
                  <a:pt x="3646042" y="2227137"/>
                  <a:pt x="3676650" y="2181225"/>
                </a:cubicBezTo>
                <a:cubicBezTo>
                  <a:pt x="3691045" y="2123644"/>
                  <a:pt x="3682035" y="2155544"/>
                  <a:pt x="3705225" y="2085975"/>
                </a:cubicBezTo>
                <a:lnTo>
                  <a:pt x="3724275" y="2028825"/>
                </a:lnTo>
                <a:cubicBezTo>
                  <a:pt x="3727450" y="2000250"/>
                  <a:pt x="3728161" y="1971293"/>
                  <a:pt x="3733800" y="1943100"/>
                </a:cubicBezTo>
                <a:cubicBezTo>
                  <a:pt x="3737738" y="1923409"/>
                  <a:pt x="3747566" y="1905323"/>
                  <a:pt x="3752850" y="1885950"/>
                </a:cubicBezTo>
                <a:cubicBezTo>
                  <a:pt x="3787332" y="1759515"/>
                  <a:pt x="3742999" y="1896453"/>
                  <a:pt x="3771900" y="1809750"/>
                </a:cubicBezTo>
                <a:cubicBezTo>
                  <a:pt x="3775075" y="1787525"/>
                  <a:pt x="3777022" y="1765090"/>
                  <a:pt x="3781425" y="1743075"/>
                </a:cubicBezTo>
                <a:cubicBezTo>
                  <a:pt x="3783394" y="1733230"/>
                  <a:pt x="3788308" y="1724186"/>
                  <a:pt x="3790950" y="1714500"/>
                </a:cubicBezTo>
                <a:cubicBezTo>
                  <a:pt x="3797839" y="1689241"/>
                  <a:pt x="3803650" y="1663700"/>
                  <a:pt x="3810000" y="1638300"/>
                </a:cubicBezTo>
                <a:lnTo>
                  <a:pt x="3810000" y="1638300"/>
                </a:lnTo>
                <a:cubicBezTo>
                  <a:pt x="3813175" y="1616075"/>
                  <a:pt x="3815122" y="1593640"/>
                  <a:pt x="3819525" y="1571625"/>
                </a:cubicBezTo>
                <a:cubicBezTo>
                  <a:pt x="3828931" y="1524594"/>
                  <a:pt x="3849795" y="1453088"/>
                  <a:pt x="3867150" y="1409700"/>
                </a:cubicBezTo>
                <a:cubicBezTo>
                  <a:pt x="3873500" y="1393825"/>
                  <a:pt x="3879256" y="1377699"/>
                  <a:pt x="3886200" y="1362075"/>
                </a:cubicBezTo>
                <a:cubicBezTo>
                  <a:pt x="3891967" y="1349100"/>
                  <a:pt x="3900264" y="1337270"/>
                  <a:pt x="3905250" y="1323975"/>
                </a:cubicBezTo>
                <a:cubicBezTo>
                  <a:pt x="3909847" y="1311718"/>
                  <a:pt x="3911013" y="1298414"/>
                  <a:pt x="3914775" y="1285875"/>
                </a:cubicBezTo>
                <a:cubicBezTo>
                  <a:pt x="3920545" y="1266641"/>
                  <a:pt x="3927475" y="1247775"/>
                  <a:pt x="3933825" y="1228725"/>
                </a:cubicBezTo>
                <a:cubicBezTo>
                  <a:pt x="3937000" y="1219200"/>
                  <a:pt x="3940915" y="1209890"/>
                  <a:pt x="3943350" y="1200150"/>
                </a:cubicBezTo>
                <a:lnTo>
                  <a:pt x="3962400" y="1123950"/>
                </a:lnTo>
                <a:cubicBezTo>
                  <a:pt x="3959225" y="1073150"/>
                  <a:pt x="3957483" y="1022240"/>
                  <a:pt x="3952875" y="971550"/>
                </a:cubicBezTo>
                <a:cubicBezTo>
                  <a:pt x="3951127" y="952317"/>
                  <a:pt x="3946287" y="933488"/>
                  <a:pt x="3943350" y="914400"/>
                </a:cubicBezTo>
                <a:cubicBezTo>
                  <a:pt x="3939936" y="892210"/>
                  <a:pt x="3937516" y="869870"/>
                  <a:pt x="3933825" y="847725"/>
                </a:cubicBezTo>
                <a:cubicBezTo>
                  <a:pt x="3931163" y="831756"/>
                  <a:pt x="3926962" y="816069"/>
                  <a:pt x="3924300" y="800100"/>
                </a:cubicBezTo>
                <a:cubicBezTo>
                  <a:pt x="3918459" y="765054"/>
                  <a:pt x="3914870" y="721075"/>
                  <a:pt x="3905250" y="685800"/>
                </a:cubicBezTo>
                <a:cubicBezTo>
                  <a:pt x="3899966" y="666427"/>
                  <a:pt x="3891070" y="648131"/>
                  <a:pt x="3886200" y="628650"/>
                </a:cubicBezTo>
                <a:cubicBezTo>
                  <a:pt x="3856423" y="509543"/>
                  <a:pt x="3894479" y="657628"/>
                  <a:pt x="3867150" y="561975"/>
                </a:cubicBezTo>
                <a:cubicBezTo>
                  <a:pt x="3863554" y="549388"/>
                  <a:pt x="3863479" y="535584"/>
                  <a:pt x="3857625" y="523875"/>
                </a:cubicBezTo>
                <a:cubicBezTo>
                  <a:pt x="3847386" y="503397"/>
                  <a:pt x="3838575" y="479425"/>
                  <a:pt x="3819525" y="466725"/>
                </a:cubicBezTo>
                <a:cubicBezTo>
                  <a:pt x="3785043" y="443737"/>
                  <a:pt x="3796070" y="457914"/>
                  <a:pt x="3781425" y="428625"/>
                </a:cubicBezTo>
                <a:lnTo>
                  <a:pt x="2400300" y="0"/>
                </a:lnTo>
                <a:close/>
              </a:path>
            </a:pathLst>
          </a:custGeom>
          <a:gradFill flip="none" rotWithShape="1">
            <a:gsLst>
              <a:gs pos="0">
                <a:schemeClr val="accent6">
                  <a:lumMod val="40000"/>
                  <a:lumOff val="60000"/>
                </a:schemeClr>
              </a:gs>
              <a:gs pos="47000">
                <a:schemeClr val="tx1">
                  <a:alpha val="51000"/>
                </a:schemeClr>
              </a:gs>
              <a:gs pos="82000">
                <a:schemeClr val="tx1">
                  <a:alpha val="0"/>
                </a:schemeClr>
              </a:gs>
            </a:gsLst>
            <a:lin ang="2400000" scaled="0"/>
            <a:tileRect/>
          </a:gra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41" name="Straight Connector 40"/>
          <p:cNvCxnSpPr/>
          <p:nvPr/>
        </p:nvCxnSpPr>
        <p:spPr>
          <a:xfrm>
            <a:off x="3707904" y="3861048"/>
            <a:ext cx="2520280" cy="64807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The main goal</a:t>
            </a:r>
            <a:endParaRPr lang="en-US" dirty="0"/>
          </a:p>
        </p:txBody>
      </p:sp>
      <p:sp>
        <p:nvSpPr>
          <p:cNvPr id="3" name="Text Placeholder 2"/>
          <p:cNvSpPr>
            <a:spLocks noGrp="1"/>
          </p:cNvSpPr>
          <p:nvPr>
            <p:ph type="body" sz="quarter" idx="10"/>
          </p:nvPr>
        </p:nvSpPr>
        <p:spPr/>
        <p:txBody>
          <a:bodyPr/>
          <a:lstStyle/>
          <a:p>
            <a:r>
              <a:rPr lang="en-US" dirty="0" smtClean="0"/>
              <a:t>Edge functions</a:t>
            </a:r>
            <a:endParaRPr lang="en-US" dirty="0"/>
          </a:p>
        </p:txBody>
      </p:sp>
      <p:cxnSp>
        <p:nvCxnSpPr>
          <p:cNvPr id="35" name="Straight Connector 34"/>
          <p:cNvCxnSpPr/>
          <p:nvPr/>
        </p:nvCxnSpPr>
        <p:spPr>
          <a:xfrm flipH="1">
            <a:off x="3707904" y="2204864"/>
            <a:ext cx="2376264" cy="165618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4168" y="2204864"/>
            <a:ext cx="144016" cy="230425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059832" y="3717032"/>
            <a:ext cx="502061" cy="461665"/>
          </a:xfrm>
          <a:prstGeom prst="rect">
            <a:avLst/>
          </a:prstGeom>
          <a:noFill/>
        </p:spPr>
        <p:txBody>
          <a:bodyPr wrap="none" rtlCol="0">
            <a:spAutoFit/>
          </a:bodyPr>
          <a:lstStyle/>
          <a:p>
            <a:r>
              <a:rPr lang="en-US" sz="2400" dirty="0" smtClean="0">
                <a:latin typeface="+mn-lt"/>
              </a:rPr>
              <a:t>p0</a:t>
            </a:r>
            <a:endParaRPr lang="en-US" sz="2400" dirty="0">
              <a:latin typeface="+mn-lt"/>
            </a:endParaRPr>
          </a:p>
        </p:txBody>
      </p:sp>
      <p:sp>
        <p:nvSpPr>
          <p:cNvPr id="87" name="TextBox 86"/>
          <p:cNvSpPr txBox="1"/>
          <p:nvPr/>
        </p:nvSpPr>
        <p:spPr>
          <a:xfrm>
            <a:off x="6228184" y="1628800"/>
            <a:ext cx="502061" cy="461665"/>
          </a:xfrm>
          <a:prstGeom prst="rect">
            <a:avLst/>
          </a:prstGeom>
          <a:noFill/>
        </p:spPr>
        <p:txBody>
          <a:bodyPr wrap="none" rtlCol="0">
            <a:spAutoFit/>
          </a:bodyPr>
          <a:lstStyle/>
          <a:p>
            <a:r>
              <a:rPr lang="en-US" sz="2400" dirty="0" smtClean="0">
                <a:latin typeface="+mn-lt"/>
              </a:rPr>
              <a:t>p1</a:t>
            </a:r>
            <a:endParaRPr lang="en-US" sz="2400" dirty="0">
              <a:latin typeface="+mn-lt"/>
            </a:endParaRPr>
          </a:p>
        </p:txBody>
      </p:sp>
      <p:sp>
        <p:nvSpPr>
          <p:cNvPr id="88" name="TextBox 87"/>
          <p:cNvSpPr txBox="1"/>
          <p:nvPr/>
        </p:nvSpPr>
        <p:spPr>
          <a:xfrm>
            <a:off x="6372200" y="4437112"/>
            <a:ext cx="502061" cy="461665"/>
          </a:xfrm>
          <a:prstGeom prst="rect">
            <a:avLst/>
          </a:prstGeom>
          <a:noFill/>
        </p:spPr>
        <p:txBody>
          <a:bodyPr wrap="none" rtlCol="0">
            <a:spAutoFit/>
          </a:bodyPr>
          <a:lstStyle/>
          <a:p>
            <a:r>
              <a:rPr lang="en-US" sz="2400" dirty="0" smtClean="0">
                <a:latin typeface="+mn-lt"/>
              </a:rPr>
              <a:t>p2</a:t>
            </a:r>
            <a:endParaRPr lang="en-US" sz="2400" dirty="0">
              <a:latin typeface="+mn-lt"/>
            </a:endParaRPr>
          </a:p>
        </p:txBody>
      </p:sp>
      <p:sp>
        <p:nvSpPr>
          <p:cNvPr id="40" name="TextBox 39"/>
          <p:cNvSpPr txBox="1"/>
          <p:nvPr/>
        </p:nvSpPr>
        <p:spPr>
          <a:xfrm>
            <a:off x="5004048" y="3068960"/>
            <a:ext cx="562975" cy="461665"/>
          </a:xfrm>
          <a:prstGeom prst="rect">
            <a:avLst/>
          </a:prstGeom>
          <a:noFill/>
        </p:spPr>
        <p:txBody>
          <a:bodyPr wrap="none" rtlCol="0">
            <a:spAutoFit/>
          </a:bodyPr>
          <a:lstStyle/>
          <a:p>
            <a:r>
              <a:rPr lang="en-US" sz="2400" dirty="0" smtClean="0">
                <a:latin typeface="+mn-lt"/>
              </a:rPr>
              <a:t>&gt; 0</a:t>
            </a:r>
            <a:endParaRPr lang="en-US" sz="2400" dirty="0">
              <a:latin typeface="+mn-lt"/>
            </a:endParaRPr>
          </a:p>
        </p:txBody>
      </p:sp>
      <p:sp>
        <p:nvSpPr>
          <p:cNvPr id="42" name="TextBox 41"/>
          <p:cNvSpPr txBox="1"/>
          <p:nvPr/>
        </p:nvSpPr>
        <p:spPr>
          <a:xfrm>
            <a:off x="4211960" y="2420888"/>
            <a:ext cx="562975" cy="461665"/>
          </a:xfrm>
          <a:prstGeom prst="rect">
            <a:avLst/>
          </a:prstGeom>
          <a:noFill/>
        </p:spPr>
        <p:txBody>
          <a:bodyPr wrap="none" rtlCol="0">
            <a:spAutoFit/>
          </a:bodyPr>
          <a:lstStyle/>
          <a:p>
            <a:r>
              <a:rPr lang="en-US" sz="2400" dirty="0" smtClean="0">
                <a:latin typeface="+mn-lt"/>
              </a:rPr>
              <a:t>&lt; 0</a:t>
            </a:r>
            <a:endParaRPr lang="en-US" sz="2400" dirty="0">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86" grpId="0"/>
      <p:bldP spid="87" grpId="0"/>
      <p:bldP spid="88" grpId="0"/>
      <p:bldP spid="40"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3707904" y="3861048"/>
            <a:ext cx="2520280" cy="648072"/>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The main goal</a:t>
            </a:r>
            <a:endParaRPr lang="en-US" dirty="0"/>
          </a:p>
        </p:txBody>
      </p:sp>
      <p:sp>
        <p:nvSpPr>
          <p:cNvPr id="3" name="Text Placeholder 2"/>
          <p:cNvSpPr>
            <a:spLocks noGrp="1"/>
          </p:cNvSpPr>
          <p:nvPr>
            <p:ph type="body" sz="quarter" idx="10"/>
          </p:nvPr>
        </p:nvSpPr>
        <p:spPr/>
        <p:txBody>
          <a:bodyPr/>
          <a:lstStyle/>
          <a:p>
            <a:r>
              <a:rPr lang="en-US" dirty="0" smtClean="0"/>
              <a:t>2D rasterization</a:t>
            </a:r>
            <a:endParaRPr lang="en-US" dirty="0"/>
          </a:p>
        </p:txBody>
      </p:sp>
      <p:cxnSp>
        <p:nvCxnSpPr>
          <p:cNvPr id="35" name="Straight Connector 34"/>
          <p:cNvCxnSpPr/>
          <p:nvPr/>
        </p:nvCxnSpPr>
        <p:spPr>
          <a:xfrm flipH="1">
            <a:off x="3707904" y="2204864"/>
            <a:ext cx="2376264" cy="1656184"/>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4168" y="2204864"/>
            <a:ext cx="144016" cy="230425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35896"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16016"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35896" y="1916832"/>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35896" y="2996952"/>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716016"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932040"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148064"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364088"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580112"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6136" y="1916832"/>
            <a:ext cx="0" cy="108012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716016" y="1916832"/>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16016" y="2132856"/>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716016" y="2348880"/>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16016" y="2564904"/>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716016" y="2780928"/>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716016" y="2996952"/>
            <a:ext cx="1080120" cy="0"/>
          </a:xfrm>
          <a:prstGeom prst="line">
            <a:avLst/>
          </a:prstGeom>
          <a:ln w="25400">
            <a:solidFill>
              <a:schemeClr val="accent4">
                <a:lumMod val="60000"/>
                <a:lumOff val="4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563888" y="292494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5" name="Oval 74"/>
          <p:cNvSpPr/>
          <p:nvPr/>
        </p:nvSpPr>
        <p:spPr>
          <a:xfrm>
            <a:off x="4644008" y="292494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6" name="Oval 75"/>
          <p:cNvSpPr/>
          <p:nvPr/>
        </p:nvSpPr>
        <p:spPr>
          <a:xfrm>
            <a:off x="4644008" y="184482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7" name="Oval 76"/>
          <p:cNvSpPr/>
          <p:nvPr/>
        </p:nvSpPr>
        <p:spPr>
          <a:xfrm>
            <a:off x="3563888" y="184482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8" name="Oval 77"/>
          <p:cNvSpPr/>
          <p:nvPr/>
        </p:nvSpPr>
        <p:spPr>
          <a:xfrm>
            <a:off x="4968751" y="2813943"/>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9" name="Oval 78"/>
          <p:cNvSpPr/>
          <p:nvPr/>
        </p:nvSpPr>
        <p:spPr>
          <a:xfrm>
            <a:off x="5184279" y="2812033"/>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0" name="Oval 79"/>
          <p:cNvSpPr/>
          <p:nvPr/>
        </p:nvSpPr>
        <p:spPr>
          <a:xfrm>
            <a:off x="5403726" y="2810768"/>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1" name="Oval 80"/>
          <p:cNvSpPr/>
          <p:nvPr/>
        </p:nvSpPr>
        <p:spPr>
          <a:xfrm>
            <a:off x="5622801" y="2813943"/>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2" name="Oval 81"/>
          <p:cNvSpPr/>
          <p:nvPr/>
        </p:nvSpPr>
        <p:spPr>
          <a:xfrm>
            <a:off x="5724128" y="292494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3" name="Oval 82"/>
          <p:cNvSpPr/>
          <p:nvPr/>
        </p:nvSpPr>
        <p:spPr>
          <a:xfrm>
            <a:off x="5724128" y="1844824"/>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4" name="Oval 83"/>
          <p:cNvSpPr/>
          <p:nvPr/>
        </p:nvSpPr>
        <p:spPr>
          <a:xfrm>
            <a:off x="5622801" y="2594868"/>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5" name="Oval 84"/>
          <p:cNvSpPr/>
          <p:nvPr/>
        </p:nvSpPr>
        <p:spPr>
          <a:xfrm>
            <a:off x="5397376" y="2598043"/>
            <a:ext cx="144016" cy="144016"/>
          </a:xfrm>
          <a:prstGeom prst="ellipse">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TextBox 38"/>
          <p:cNvSpPr txBox="1"/>
          <p:nvPr/>
        </p:nvSpPr>
        <p:spPr>
          <a:xfrm>
            <a:off x="3059832" y="3717032"/>
            <a:ext cx="502061" cy="461665"/>
          </a:xfrm>
          <a:prstGeom prst="rect">
            <a:avLst/>
          </a:prstGeom>
          <a:noFill/>
        </p:spPr>
        <p:txBody>
          <a:bodyPr wrap="none" rtlCol="0">
            <a:spAutoFit/>
          </a:bodyPr>
          <a:lstStyle/>
          <a:p>
            <a:r>
              <a:rPr lang="en-US" sz="2400" dirty="0" smtClean="0">
                <a:latin typeface="+mn-lt"/>
              </a:rPr>
              <a:t>p0</a:t>
            </a:r>
            <a:endParaRPr lang="en-US" sz="2400" dirty="0">
              <a:latin typeface="+mn-lt"/>
            </a:endParaRPr>
          </a:p>
        </p:txBody>
      </p:sp>
      <p:sp>
        <p:nvSpPr>
          <p:cNvPr id="40" name="TextBox 39"/>
          <p:cNvSpPr txBox="1"/>
          <p:nvPr/>
        </p:nvSpPr>
        <p:spPr>
          <a:xfrm>
            <a:off x="6228184" y="1628800"/>
            <a:ext cx="502061" cy="461665"/>
          </a:xfrm>
          <a:prstGeom prst="rect">
            <a:avLst/>
          </a:prstGeom>
          <a:noFill/>
        </p:spPr>
        <p:txBody>
          <a:bodyPr wrap="none" rtlCol="0">
            <a:spAutoFit/>
          </a:bodyPr>
          <a:lstStyle/>
          <a:p>
            <a:r>
              <a:rPr lang="en-US" sz="2400" dirty="0" smtClean="0">
                <a:latin typeface="+mn-lt"/>
              </a:rPr>
              <a:t>p1</a:t>
            </a:r>
            <a:endParaRPr lang="en-US" sz="2400" dirty="0">
              <a:latin typeface="+mn-lt"/>
            </a:endParaRPr>
          </a:p>
        </p:txBody>
      </p:sp>
      <p:sp>
        <p:nvSpPr>
          <p:cNvPr id="42" name="TextBox 41"/>
          <p:cNvSpPr txBox="1"/>
          <p:nvPr/>
        </p:nvSpPr>
        <p:spPr>
          <a:xfrm>
            <a:off x="6372200" y="4437112"/>
            <a:ext cx="502061" cy="461665"/>
          </a:xfrm>
          <a:prstGeom prst="rect">
            <a:avLst/>
          </a:prstGeom>
          <a:noFill/>
        </p:spPr>
        <p:txBody>
          <a:bodyPr wrap="none" rtlCol="0">
            <a:spAutoFit/>
          </a:bodyPr>
          <a:lstStyle/>
          <a:p>
            <a:r>
              <a:rPr lang="en-US" sz="2400" dirty="0" smtClean="0">
                <a:latin typeface="+mn-lt"/>
              </a:rPr>
              <a:t>p2</a:t>
            </a:r>
            <a:endParaRPr lang="en-US" sz="2400" dirty="0">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10" presetClass="entr" presetSubtype="0" fill="hold"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par>
                                <p:cTn id="57" presetID="10"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par>
                                <p:cTn id="60" presetID="10" presetClass="entr" presetSubtype="0" fill="hold"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par>
                                <p:cTn id="66" presetID="10" presetClass="entr" presetSubtype="0" fill="hold" nodeType="with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fade">
                                      <p:cBhvr>
                                        <p:cTn id="68" dur="500"/>
                                        <p:tgtEl>
                                          <p:spTgt spid="70"/>
                                        </p:tgtEl>
                                      </p:cBhvr>
                                    </p:animEffect>
                                  </p:childTnLst>
                                </p:cTn>
                              </p:par>
                              <p:par>
                                <p:cTn id="69" presetID="10"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500"/>
                                        <p:tgtEl>
                                          <p:spTgt spid="71"/>
                                        </p:tgtEl>
                                      </p:cBhvr>
                                    </p:animEffect>
                                  </p:childTnLst>
                                </p:cTn>
                              </p:par>
                              <p:par>
                                <p:cTn id="72" presetID="10" presetClass="entr" presetSubtype="0" fill="hold"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fade">
                                      <p:cBhvr>
                                        <p:cTn id="77" dur="500"/>
                                        <p:tgtEl>
                                          <p:spTgt spid="7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9"/>
                                        </p:tgtEl>
                                        <p:attrNameLst>
                                          <p:attrName>style.visibility</p:attrName>
                                        </p:attrNameLst>
                                      </p:cBhvr>
                                      <p:to>
                                        <p:strVal val="visible"/>
                                      </p:to>
                                    </p:set>
                                    <p:animEffect transition="in" filter="fade">
                                      <p:cBhvr>
                                        <p:cTn id="80" dur="500"/>
                                        <p:tgtEl>
                                          <p:spTgt spid="7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fade">
                                      <p:cBhvr>
                                        <p:cTn id="86" dur="500"/>
                                        <p:tgtEl>
                                          <p:spTgt spid="8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500"/>
                                        <p:tgtEl>
                                          <p:spTgt spid="8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85"/>
                                        </p:tgtEl>
                                        <p:attrNameLst>
                                          <p:attrName>style.visibility</p:attrName>
                                        </p:attrNameLst>
                                      </p:cBhvr>
                                      <p:to>
                                        <p:strVal val="visible"/>
                                      </p:to>
                                    </p:set>
                                    <p:animEffect transition="in" filter="fade">
                                      <p:cBhvr>
                                        <p:cTn id="92"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4572000" y="3140968"/>
            <a:ext cx="1656184" cy="144016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47095" y="2996952"/>
            <a:ext cx="676906" cy="201068"/>
          </a:xfrm>
          <a:prstGeom prst="line">
            <a:avLst/>
          </a:prstGeom>
          <a:ln w="25400">
            <a:solidFill>
              <a:schemeClr val="tx1">
                <a:lumMod val="75000"/>
              </a:schemeClr>
            </a:solidFill>
            <a:prstDash val="lgDash"/>
            <a:tailEnd type="stealth" w="lg" len="lg"/>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3416920" y="2997200"/>
            <a:ext cx="222250" cy="438150"/>
          </a:xfrm>
          <a:custGeom>
            <a:avLst/>
            <a:gdLst>
              <a:gd name="connsiteX0" fmla="*/ 0 w 222250"/>
              <a:gd name="connsiteY0" fmla="*/ 292100 h 438150"/>
              <a:gd name="connsiteX1" fmla="*/ 222250 w 222250"/>
              <a:gd name="connsiteY1" fmla="*/ 438150 h 438150"/>
              <a:gd name="connsiteX2" fmla="*/ 219075 w 222250"/>
              <a:gd name="connsiteY2" fmla="*/ 142875 h 438150"/>
              <a:gd name="connsiteX3" fmla="*/ 6350 w 222250"/>
              <a:gd name="connsiteY3" fmla="*/ 0 h 438150"/>
              <a:gd name="connsiteX4" fmla="*/ 0 w 222250"/>
              <a:gd name="connsiteY4" fmla="*/ 29210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 h="438150">
                <a:moveTo>
                  <a:pt x="0" y="292100"/>
                </a:moveTo>
                <a:lnTo>
                  <a:pt x="222250" y="438150"/>
                </a:lnTo>
                <a:cubicBezTo>
                  <a:pt x="221192" y="339725"/>
                  <a:pt x="220133" y="241300"/>
                  <a:pt x="219075" y="142875"/>
                </a:cubicBezTo>
                <a:lnTo>
                  <a:pt x="6350" y="0"/>
                </a:lnTo>
                <a:lnTo>
                  <a:pt x="0" y="292100"/>
                </a:lnTo>
                <a:close/>
              </a:path>
            </a:pathLst>
          </a:cu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The main goal</a:t>
            </a:r>
            <a:endParaRPr lang="en-US" dirty="0"/>
          </a:p>
        </p:txBody>
      </p:sp>
      <p:sp>
        <p:nvSpPr>
          <p:cNvPr id="3" name="Text Placeholder 2"/>
          <p:cNvSpPr>
            <a:spLocks noGrp="1"/>
          </p:cNvSpPr>
          <p:nvPr>
            <p:ph type="body" sz="quarter" idx="10"/>
          </p:nvPr>
        </p:nvSpPr>
        <p:spPr/>
        <p:txBody>
          <a:bodyPr/>
          <a:lstStyle/>
          <a:p>
            <a:r>
              <a:rPr lang="en-US" dirty="0" smtClean="0"/>
              <a:t>Ray </a:t>
            </a:r>
            <a:r>
              <a:rPr lang="en-US" dirty="0" smtClean="0"/>
              <a:t>casting</a:t>
            </a:r>
            <a:endParaRPr lang="en-US" dirty="0"/>
          </a:p>
        </p:txBody>
      </p:sp>
      <p:cxnSp>
        <p:nvCxnSpPr>
          <p:cNvPr id="11" name="Straight Connector 10"/>
          <p:cNvCxnSpPr/>
          <p:nvPr/>
        </p:nvCxnSpPr>
        <p:spPr>
          <a:xfrm>
            <a:off x="2771800" y="1988840"/>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87824" y="2132856"/>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3848" y="2276872"/>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19872" y="2420888"/>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35896" y="2564904"/>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51920" y="2708920"/>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1800" y="1988840"/>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71800" y="2276872"/>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71800" y="2564904"/>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771800" y="2852936"/>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71800" y="3140968"/>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71800" y="3429000"/>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572000" y="2276872"/>
            <a:ext cx="1512168" cy="86409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4168" y="2276872"/>
            <a:ext cx="144016" cy="230425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47664" y="3198019"/>
            <a:ext cx="1997050" cy="591021"/>
          </a:xfrm>
          <a:prstGeom prst="line">
            <a:avLst/>
          </a:prstGeom>
          <a:ln w="25400">
            <a:solidFill>
              <a:schemeClr val="tx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a:off x="1547664" y="3143250"/>
            <a:ext cx="4688036" cy="1447800"/>
          </a:xfrm>
          <a:custGeom>
            <a:avLst/>
            <a:gdLst>
              <a:gd name="connsiteX0" fmla="*/ 2863850 w 4533900"/>
              <a:gd name="connsiteY0" fmla="*/ 0 h 1447800"/>
              <a:gd name="connsiteX1" fmla="*/ 0 w 4533900"/>
              <a:gd name="connsiteY1" fmla="*/ 1149350 h 1447800"/>
              <a:gd name="connsiteX2" fmla="*/ 4533900 w 4533900"/>
              <a:gd name="connsiteY2" fmla="*/ 1447800 h 1447800"/>
              <a:gd name="connsiteX3" fmla="*/ 2863850 w 4533900"/>
              <a:gd name="connsiteY3" fmla="*/ 0 h 1447800"/>
              <a:gd name="connsiteX0" fmla="*/ 3017986 w 4688036"/>
              <a:gd name="connsiteY0" fmla="*/ 0 h 1447800"/>
              <a:gd name="connsiteX1" fmla="*/ 0 w 4688036"/>
              <a:gd name="connsiteY1" fmla="*/ 645790 h 1447800"/>
              <a:gd name="connsiteX2" fmla="*/ 4688036 w 4688036"/>
              <a:gd name="connsiteY2" fmla="*/ 1447800 h 1447800"/>
              <a:gd name="connsiteX3" fmla="*/ 3017986 w 4688036"/>
              <a:gd name="connsiteY3" fmla="*/ 0 h 1447800"/>
            </a:gdLst>
            <a:ahLst/>
            <a:cxnLst>
              <a:cxn ang="0">
                <a:pos x="connsiteX0" y="connsiteY0"/>
              </a:cxn>
              <a:cxn ang="0">
                <a:pos x="connsiteX1" y="connsiteY1"/>
              </a:cxn>
              <a:cxn ang="0">
                <a:pos x="connsiteX2" y="connsiteY2"/>
              </a:cxn>
              <a:cxn ang="0">
                <a:pos x="connsiteX3" y="connsiteY3"/>
              </a:cxn>
            </a:cxnLst>
            <a:rect l="l" t="t" r="r" b="b"/>
            <a:pathLst>
              <a:path w="4688036" h="1447800">
                <a:moveTo>
                  <a:pt x="3017986" y="0"/>
                </a:moveTo>
                <a:lnTo>
                  <a:pt x="0" y="645790"/>
                </a:lnTo>
                <a:lnTo>
                  <a:pt x="4688036" y="1447800"/>
                </a:lnTo>
                <a:lnTo>
                  <a:pt x="3017986" y="0"/>
                </a:lnTo>
                <a:close/>
              </a:path>
            </a:pathLst>
          </a:custGeom>
          <a:gradFill>
            <a:gsLst>
              <a:gs pos="0">
                <a:schemeClr val="accent6">
                  <a:lumMod val="50000"/>
                </a:schemeClr>
              </a:gs>
              <a:gs pos="53000">
                <a:schemeClr val="accent6">
                  <a:lumMod val="60000"/>
                  <a:lumOff val="40000"/>
                </a:schemeClr>
              </a:gs>
              <a:gs pos="83000">
                <a:schemeClr val="accent6">
                  <a:lumMod val="40000"/>
                  <a:lumOff val="60000"/>
                </a:schemeClr>
              </a:gs>
              <a:gs pos="100000">
                <a:schemeClr val="accent6">
                  <a:lumMod val="20000"/>
                  <a:lumOff val="80000"/>
                </a:schemeClr>
              </a:gs>
            </a:gsLst>
            <a:lin ang="2700000" scaled="0"/>
          </a:gra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41" name="Straight Connector 40"/>
          <p:cNvCxnSpPr/>
          <p:nvPr/>
        </p:nvCxnSpPr>
        <p:spPr>
          <a:xfrm>
            <a:off x="4572000" y="3140968"/>
            <a:ext cx="1656184" cy="144016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The main goal</a:t>
            </a:r>
            <a:endParaRPr lang="en-US" dirty="0"/>
          </a:p>
        </p:txBody>
      </p:sp>
      <p:sp>
        <p:nvSpPr>
          <p:cNvPr id="3" name="Text Placeholder 2"/>
          <p:cNvSpPr>
            <a:spLocks noGrp="1"/>
          </p:cNvSpPr>
          <p:nvPr>
            <p:ph type="body" sz="quarter" idx="10"/>
          </p:nvPr>
        </p:nvSpPr>
        <p:spPr/>
        <p:txBody>
          <a:bodyPr/>
          <a:lstStyle/>
          <a:p>
            <a:r>
              <a:rPr lang="en-US" dirty="0" smtClean="0"/>
              <a:t>Ray </a:t>
            </a:r>
            <a:r>
              <a:rPr lang="en-US" dirty="0" smtClean="0"/>
              <a:t>casting</a:t>
            </a:r>
          </a:p>
        </p:txBody>
      </p:sp>
      <p:cxnSp>
        <p:nvCxnSpPr>
          <p:cNvPr id="35" name="Straight Connector 34"/>
          <p:cNvCxnSpPr/>
          <p:nvPr/>
        </p:nvCxnSpPr>
        <p:spPr>
          <a:xfrm flipH="1">
            <a:off x="4572000" y="2276872"/>
            <a:ext cx="1512168" cy="86409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4168" y="2276872"/>
            <a:ext cx="144016" cy="230425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547664" y="2996952"/>
            <a:ext cx="2664296" cy="788495"/>
          </a:xfrm>
          <a:prstGeom prst="line">
            <a:avLst/>
          </a:prstGeom>
          <a:ln w="25400">
            <a:solidFill>
              <a:schemeClr val="tx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187624" y="3573016"/>
            <a:ext cx="338554" cy="461665"/>
          </a:xfrm>
          <a:prstGeom prst="rect">
            <a:avLst/>
          </a:prstGeom>
          <a:noFill/>
        </p:spPr>
        <p:txBody>
          <a:bodyPr wrap="none" rtlCol="0">
            <a:spAutoFit/>
          </a:bodyPr>
          <a:lstStyle/>
          <a:p>
            <a:r>
              <a:rPr lang="en-US" sz="2400" dirty="0" smtClean="0">
                <a:latin typeface="+mn-lt"/>
              </a:rPr>
              <a:t>e</a:t>
            </a:r>
            <a:endParaRPr lang="en-US" sz="2400" dirty="0">
              <a:latin typeface="+mn-lt"/>
            </a:endParaRPr>
          </a:p>
        </p:txBody>
      </p:sp>
      <p:sp>
        <p:nvSpPr>
          <p:cNvPr id="32" name="TextBox 31"/>
          <p:cNvSpPr txBox="1"/>
          <p:nvPr/>
        </p:nvSpPr>
        <p:spPr>
          <a:xfrm>
            <a:off x="6228184" y="4437112"/>
            <a:ext cx="502061" cy="461665"/>
          </a:xfrm>
          <a:prstGeom prst="rect">
            <a:avLst/>
          </a:prstGeom>
          <a:noFill/>
        </p:spPr>
        <p:txBody>
          <a:bodyPr wrap="none" rtlCol="0">
            <a:spAutoFit/>
          </a:bodyPr>
          <a:lstStyle/>
          <a:p>
            <a:r>
              <a:rPr lang="en-US" sz="2400" dirty="0" smtClean="0">
                <a:latin typeface="+mn-lt"/>
              </a:rPr>
              <a:t>p2</a:t>
            </a:r>
            <a:endParaRPr lang="en-US" sz="2400" dirty="0">
              <a:latin typeface="+mn-lt"/>
            </a:endParaRPr>
          </a:p>
        </p:txBody>
      </p:sp>
      <p:sp>
        <p:nvSpPr>
          <p:cNvPr id="33" name="TextBox 32"/>
          <p:cNvSpPr txBox="1"/>
          <p:nvPr/>
        </p:nvSpPr>
        <p:spPr>
          <a:xfrm>
            <a:off x="6156176" y="1988840"/>
            <a:ext cx="502061" cy="461665"/>
          </a:xfrm>
          <a:prstGeom prst="rect">
            <a:avLst/>
          </a:prstGeom>
          <a:noFill/>
        </p:spPr>
        <p:txBody>
          <a:bodyPr wrap="none" rtlCol="0">
            <a:spAutoFit/>
          </a:bodyPr>
          <a:lstStyle/>
          <a:p>
            <a:r>
              <a:rPr lang="en-US" sz="2400" dirty="0" smtClean="0">
                <a:latin typeface="+mn-lt"/>
              </a:rPr>
              <a:t>p1</a:t>
            </a:r>
            <a:endParaRPr lang="en-US" sz="2400" dirty="0">
              <a:latin typeface="+mn-lt"/>
            </a:endParaRPr>
          </a:p>
        </p:txBody>
      </p:sp>
      <p:sp>
        <p:nvSpPr>
          <p:cNvPr id="34" name="TextBox 33"/>
          <p:cNvSpPr txBox="1"/>
          <p:nvPr/>
        </p:nvSpPr>
        <p:spPr>
          <a:xfrm>
            <a:off x="4355976" y="2636912"/>
            <a:ext cx="502061" cy="461665"/>
          </a:xfrm>
          <a:prstGeom prst="rect">
            <a:avLst/>
          </a:prstGeom>
          <a:noFill/>
        </p:spPr>
        <p:txBody>
          <a:bodyPr wrap="none" rtlCol="0">
            <a:spAutoFit/>
          </a:bodyPr>
          <a:lstStyle/>
          <a:p>
            <a:r>
              <a:rPr lang="en-US" sz="2400" dirty="0" smtClean="0">
                <a:latin typeface="+mn-lt"/>
              </a:rPr>
              <a:t>p0</a:t>
            </a:r>
            <a:endParaRPr lang="en-US" sz="2400" dirty="0">
              <a:latin typeface="+mn-lt"/>
            </a:endParaRPr>
          </a:p>
        </p:txBody>
      </p:sp>
      <p:cxnSp>
        <p:nvCxnSpPr>
          <p:cNvPr id="47" name="Straight Connector 46"/>
          <p:cNvCxnSpPr>
            <a:stCxn id="30" idx="1"/>
          </p:cNvCxnSpPr>
          <p:nvPr/>
        </p:nvCxnSpPr>
        <p:spPr>
          <a:xfrm>
            <a:off x="1547664" y="3789040"/>
            <a:ext cx="4686160" cy="798863"/>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0" idx="1"/>
          </p:cNvCxnSpPr>
          <p:nvPr/>
        </p:nvCxnSpPr>
        <p:spPr>
          <a:xfrm flipV="1">
            <a:off x="1547664" y="3145135"/>
            <a:ext cx="3024336" cy="643905"/>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577024" y="3145134"/>
            <a:ext cx="1652954" cy="1441939"/>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771800" y="4941168"/>
            <a:ext cx="2853666" cy="461665"/>
          </a:xfrm>
          <a:prstGeom prst="rect">
            <a:avLst/>
          </a:prstGeom>
          <a:noFill/>
        </p:spPr>
        <p:txBody>
          <a:bodyPr wrap="none" rtlCol="0">
            <a:spAutoFit/>
          </a:bodyPr>
          <a:lstStyle/>
          <a:p>
            <a:r>
              <a:rPr lang="en-US" sz="2400" dirty="0" smtClean="0">
                <a:latin typeface="+mn-lt"/>
              </a:rPr>
              <a:t>n = (p2 – e) × (p0 – e)</a:t>
            </a:r>
            <a:endParaRPr lang="en-US" sz="2400" dirty="0">
              <a:latin typeface="+mn-lt"/>
            </a:endParaRPr>
          </a:p>
        </p:txBody>
      </p:sp>
      <p:cxnSp>
        <p:nvCxnSpPr>
          <p:cNvPr id="80" name="Straight Connector 79"/>
          <p:cNvCxnSpPr/>
          <p:nvPr/>
        </p:nvCxnSpPr>
        <p:spPr>
          <a:xfrm>
            <a:off x="4355976" y="3501008"/>
            <a:ext cx="0" cy="288032"/>
          </a:xfrm>
          <a:prstGeom prst="line">
            <a:avLst/>
          </a:prstGeom>
          <a:ln w="25400">
            <a:solidFill>
              <a:srgbClr val="FFC000"/>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355976" y="3429000"/>
            <a:ext cx="346570" cy="461665"/>
          </a:xfrm>
          <a:prstGeom prst="rect">
            <a:avLst/>
          </a:prstGeom>
          <a:noFill/>
        </p:spPr>
        <p:txBody>
          <a:bodyPr wrap="none" rtlCol="0">
            <a:spAutoFit/>
          </a:bodyPr>
          <a:lstStyle/>
          <a:p>
            <a:r>
              <a:rPr lang="en-US" sz="2400" dirty="0" smtClean="0">
                <a:latin typeface="+mn-lt"/>
              </a:rPr>
              <a:t>n</a:t>
            </a:r>
            <a:endParaRPr lang="en-US" sz="2400" dirty="0">
              <a:latin typeface="+mn-lt"/>
            </a:endParaRPr>
          </a:p>
        </p:txBody>
      </p:sp>
      <p:sp>
        <p:nvSpPr>
          <p:cNvPr id="89" name="TextBox 88"/>
          <p:cNvSpPr txBox="1"/>
          <p:nvPr/>
        </p:nvSpPr>
        <p:spPr>
          <a:xfrm>
            <a:off x="3851920" y="2564904"/>
            <a:ext cx="346570" cy="461665"/>
          </a:xfrm>
          <a:prstGeom prst="rect">
            <a:avLst/>
          </a:prstGeom>
          <a:noFill/>
        </p:spPr>
        <p:txBody>
          <a:bodyPr wrap="none" rtlCol="0">
            <a:spAutoFit/>
          </a:bodyPr>
          <a:lstStyle/>
          <a:p>
            <a:r>
              <a:rPr lang="en-US" sz="2400" dirty="0" smtClean="0">
                <a:latin typeface="+mn-lt"/>
              </a:rPr>
              <a:t>d</a:t>
            </a:r>
            <a:endParaRPr lang="en-US" sz="2400" dirty="0">
              <a:latin typeface="+mn-lt"/>
            </a:endParaRPr>
          </a:p>
        </p:txBody>
      </p:sp>
      <p:cxnSp>
        <p:nvCxnSpPr>
          <p:cNvPr id="90" name="Straight Connector 89"/>
          <p:cNvCxnSpPr>
            <a:endCxn id="30" idx="2"/>
          </p:cNvCxnSpPr>
          <p:nvPr/>
        </p:nvCxnSpPr>
        <p:spPr>
          <a:xfrm>
            <a:off x="4211960" y="2996952"/>
            <a:ext cx="2023740" cy="1594098"/>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30" idx="0"/>
          </p:cNvCxnSpPr>
          <p:nvPr/>
        </p:nvCxnSpPr>
        <p:spPr>
          <a:xfrm>
            <a:off x="4211960" y="2996952"/>
            <a:ext cx="353690" cy="146298"/>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0" idx="1"/>
          </p:cNvCxnSpPr>
          <p:nvPr/>
        </p:nvCxnSpPr>
        <p:spPr>
          <a:xfrm flipV="1">
            <a:off x="1547664" y="2996952"/>
            <a:ext cx="2664296" cy="792088"/>
          </a:xfrm>
          <a:prstGeom prst="line">
            <a:avLst/>
          </a:prstGeom>
          <a:ln w="25400">
            <a:solidFill>
              <a:srgbClr val="FFC00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771800" y="5373216"/>
            <a:ext cx="1537600" cy="461665"/>
          </a:xfrm>
          <a:prstGeom prst="rect">
            <a:avLst/>
          </a:prstGeom>
          <a:noFill/>
        </p:spPr>
        <p:txBody>
          <a:bodyPr wrap="none" rtlCol="0">
            <a:spAutoFit/>
          </a:bodyPr>
          <a:lstStyle/>
          <a:p>
            <a:r>
              <a:rPr lang="en-US" sz="2400" dirty="0" smtClean="0">
                <a:latin typeface="+mn-lt"/>
              </a:rPr>
              <a:t>V(d) = n . d</a:t>
            </a:r>
            <a:endParaRPr lang="en-US" sz="2400" dirty="0">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500"/>
                                        <p:tgtEl>
                                          <p:spTgt spid="7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par>
                                <p:cTn id="33" presetID="10"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fade">
                                      <p:cBhvr>
                                        <p:cTn id="4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p:bldP spid="84" grpId="0"/>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4572000" y="3140968"/>
            <a:ext cx="1656184" cy="1440160"/>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3D Rasterization</a:t>
            </a:r>
            <a:endParaRPr lang="en-US" dirty="0"/>
          </a:p>
        </p:txBody>
      </p:sp>
      <p:sp>
        <p:nvSpPr>
          <p:cNvPr id="3" name="Text Placeholder 2"/>
          <p:cNvSpPr>
            <a:spLocks noGrp="1"/>
          </p:cNvSpPr>
          <p:nvPr>
            <p:ph type="body" sz="quarter" idx="10"/>
          </p:nvPr>
        </p:nvSpPr>
        <p:spPr/>
        <p:txBody>
          <a:bodyPr/>
          <a:lstStyle/>
          <a:p>
            <a:r>
              <a:rPr lang="en-US" dirty="0" smtClean="0"/>
              <a:t>Frustum tracing</a:t>
            </a:r>
            <a:endParaRPr lang="en-US" dirty="0"/>
          </a:p>
        </p:txBody>
      </p:sp>
      <p:cxnSp>
        <p:nvCxnSpPr>
          <p:cNvPr id="11" name="Straight Connector 10"/>
          <p:cNvCxnSpPr/>
          <p:nvPr/>
        </p:nvCxnSpPr>
        <p:spPr>
          <a:xfrm>
            <a:off x="2915816" y="2492896"/>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31840" y="2636912"/>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47864" y="2780928"/>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63888" y="2924944"/>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779912" y="3068960"/>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995936" y="3212976"/>
            <a:ext cx="0" cy="144016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15816" y="2492896"/>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15816" y="2780928"/>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5816" y="3068960"/>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15816" y="3356992"/>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15816" y="3645024"/>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15816" y="3933056"/>
            <a:ext cx="1080120" cy="72008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572000" y="2276872"/>
            <a:ext cx="1512168" cy="86409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84168" y="2276872"/>
            <a:ext cx="144016" cy="2304256"/>
          </a:xfrm>
          <a:prstGeom prst="line">
            <a:avLst/>
          </a:prstGeom>
          <a:ln w="25400">
            <a:solidFill>
              <a:schemeClr val="tx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55576" y="4437112"/>
            <a:ext cx="3168352" cy="72008"/>
          </a:xfrm>
          <a:prstGeom prst="line">
            <a:avLst/>
          </a:prstGeom>
          <a:ln w="25400">
            <a:solidFill>
              <a:schemeClr val="tx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55576" y="3284984"/>
            <a:ext cx="3168352" cy="1224136"/>
          </a:xfrm>
          <a:prstGeom prst="line">
            <a:avLst/>
          </a:prstGeom>
          <a:ln w="25400">
            <a:solidFill>
              <a:schemeClr val="tx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755576" y="2708921"/>
            <a:ext cx="2304256" cy="1800199"/>
          </a:xfrm>
          <a:prstGeom prst="line">
            <a:avLst/>
          </a:prstGeom>
          <a:ln w="25400">
            <a:solidFill>
              <a:schemeClr val="tx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55576" y="3861049"/>
            <a:ext cx="2304256" cy="648071"/>
          </a:xfrm>
          <a:prstGeom prst="line">
            <a:avLst/>
          </a:prstGeom>
          <a:ln w="25400">
            <a:solidFill>
              <a:schemeClr val="tx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Inner slides">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Misc">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txDef>
      <a:spPr/>
      <a:bodyPr vert="horz" wrap="square" lIns="180000" tIns="0" rIns="90000" bIns="0" rtlCol="0" anchor="ctr"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defPPr marL="0" marR="0" indent="0" algn="ctr" defTabSz="914400" rtl="0" eaLnBrk="1" fontAlgn="auto" latinLnBrk="0" hangingPunct="1">
          <a:lnSpc>
            <a:spcPct val="100000"/>
          </a:lnSpc>
          <a:spcBef>
            <a:spcPct val="0"/>
          </a:spcBef>
          <a:spcAft>
            <a:spcPts val="0"/>
          </a:spcAft>
          <a:buClrTx/>
          <a:buSzTx/>
          <a:buFont typeface="Arial" pitchFamily="34" charset="0"/>
          <a:buNone/>
          <a:tabLst/>
          <a:defRPr kumimoji="0" sz="6600" b="1" i="0" u="none" strike="noStrike" kern="1200" cap="none" spc="0" normalizeH="0" baseline="0" noProof="0" dirty="0" smtClean="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16319</TotalTime>
  <Words>2557</Words>
  <Application>Microsoft Office PowerPoint</Application>
  <PresentationFormat>On-screen Show (4:3)</PresentationFormat>
  <Paragraphs>326</Paragraphs>
  <Slides>41</Slides>
  <Notes>41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Title</vt:lpstr>
      <vt:lpstr>Inner slides</vt:lpstr>
      <vt:lpstr>Misc</vt:lpstr>
      <vt:lpstr>3D Rasterization:  A Bridge between Rasterization and Ray Casting</vt:lpstr>
      <vt:lpstr>Ray Tracing vs Rasterization</vt:lpstr>
      <vt:lpstr>Ray Tracing vs Rasterization</vt:lpstr>
      <vt:lpstr>The main goal</vt:lpstr>
      <vt:lpstr>The main goal</vt:lpstr>
      <vt:lpstr>The main goal</vt:lpstr>
      <vt:lpstr>The main goal</vt:lpstr>
      <vt:lpstr>The main goal</vt:lpstr>
      <vt:lpstr>3D Rasterization</vt:lpstr>
      <vt:lpstr>3D Rasterization</vt:lpstr>
      <vt:lpstr>3D Rasterization</vt:lpstr>
      <vt:lpstr>3D Rasterization</vt:lpstr>
      <vt:lpstr>3D Rasterization</vt:lpstr>
      <vt:lpstr>3D Rasterization</vt:lpstr>
      <vt:lpstr>3D Rasterization</vt:lpstr>
      <vt:lpstr>3D Rasterization</vt:lpstr>
      <vt:lpstr>3D Rasterization</vt:lpstr>
      <vt:lpstr>3D Rasterization</vt:lpstr>
      <vt:lpstr>3D Rasterization</vt:lpstr>
      <vt:lpstr>3D Rasterization</vt:lpstr>
      <vt:lpstr>3D Rasterization</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Results</vt:lpstr>
      <vt:lpstr>Conclusions</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RTfact: Concepts for Generic and High Performance Ray Tracing</dc:title>
  <dc:creator>Iliyan</dc:creator>
  <cp:lastModifiedBy>Tomas</cp:lastModifiedBy>
  <cp:revision>870</cp:revision>
  <dcterms:created xsi:type="dcterms:W3CDTF">2008-08-05T00:16:11Z</dcterms:created>
  <dcterms:modified xsi:type="dcterms:W3CDTF">2012-05-30T14:37:41Z</dcterms:modified>
</cp:coreProperties>
</file>